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3"/>
  </p:notesMasterIdLst>
  <p:sldIdLst>
    <p:sldId id="305" r:id="rId5"/>
    <p:sldId id="306" r:id="rId6"/>
    <p:sldId id="307" r:id="rId7"/>
    <p:sldId id="309" r:id="rId8"/>
    <p:sldId id="308" r:id="rId9"/>
    <p:sldId id="323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entury Gothic" panose="020B0502020202020204" pitchFamily="34" charset="0"/>
      <p:regular r:id="rId58"/>
      <p:bold r:id="rId59"/>
      <p:italic r:id="rId60"/>
      <p:boldItalic r:id="rId61"/>
    </p:embeddedFont>
    <p:embeddedFont>
      <p:font typeface="Cs Eyfs Font" panose="02000503000000000000" pitchFamily="2" charset="0"/>
      <p:regular r:id="rId62"/>
    </p:embeddedFont>
    <p:embeddedFont>
      <p:font typeface="Eyfs Frenchandnumber" panose="02000503000000000000" pitchFamily="2" charset="0"/>
      <p:regular r:id="rId63"/>
    </p:embeddedFont>
    <p:embeddedFont>
      <p:font typeface="Eyfsnew" panose="02000503000000000000" pitchFamily="2" charset="0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756"/>
    <a:srgbClr val="D687C2"/>
    <a:srgbClr val="6FC36C"/>
    <a:srgbClr val="706F6F"/>
    <a:srgbClr val="1D6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5" autoAdjust="0"/>
  </p:normalViewPr>
  <p:slideViewPr>
    <p:cSldViewPr snapToGrid="0">
      <p:cViewPr varScale="1">
        <p:scale>
          <a:sx n="94" d="100"/>
          <a:sy n="94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FFC93-6021-49E5-B19E-B04E673C43F2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A7580-F5D0-4E69-86C6-B7B4B552D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5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A7580-F5D0-4E69-86C6-B7B4B552D84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6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44877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6610CE-3C92-4079-8FE7-F2A53D97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2FD611-C885-4743-94AA-E2CC5C15C38A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Suffixes 2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1BD96-0EF7-4E3A-B7EB-2820321A82D4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Suffixes for Superlative Adjectives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D619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46494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1D3318-2DA7-44D0-B334-FF376914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D3909C-8E99-427E-A1EA-8EC1D1A3241A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Complete the table below.</a:t>
            </a: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E7739A2-1F11-471F-B00C-9E9918089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62960"/>
              </p:ext>
            </p:extLst>
          </p:nvPr>
        </p:nvGraphicFramePr>
        <p:xfrm>
          <a:off x="3036000" y="1182255"/>
          <a:ext cx="6120000" cy="435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217535443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255908707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Root word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Superlative adjective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09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21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cold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7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32178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1AEAE8-582B-42FD-8FCF-DE6EE8287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872DF3-8AE9-4D24-AFEA-1D2E549C487B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Complete the table below.</a:t>
            </a: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64E5296-760B-4CC4-970E-C8D11071E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74620"/>
              </p:ext>
            </p:extLst>
          </p:nvPr>
        </p:nvGraphicFramePr>
        <p:xfrm>
          <a:off x="3036000" y="1182255"/>
          <a:ext cx="6120000" cy="435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217535443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255908707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Root word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Superlative adjective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fastest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09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hardest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21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cold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coldest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7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loudest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softest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58331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45B121-5557-4BD5-AD82-EC30C9D7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860A80-9B0B-4981-AD4E-2AD39B58B1D7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However, if an adjective ends with the letter ‘e’, we remove the ‘e’ before adding the suffix ‘</a:t>
            </a:r>
            <a:r>
              <a:rPr lang="en-GB" dirty="0" err="1">
                <a:solidFill>
                  <a:srgbClr val="D687C2"/>
                </a:solidFill>
              </a:rPr>
              <a:t>est</a:t>
            </a:r>
            <a:r>
              <a:rPr lang="en-GB" dirty="0"/>
              <a:t>’.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82823-1468-4328-BCF6-336FA45DF886}"/>
              </a:ext>
            </a:extLst>
          </p:cNvPr>
          <p:cNvSpPr txBox="1"/>
          <p:nvPr/>
        </p:nvSpPr>
        <p:spPr>
          <a:xfrm>
            <a:off x="261938" y="5185113"/>
            <a:ext cx="11712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The school is the </a:t>
            </a:r>
            <a:r>
              <a:rPr lang="en-GB" sz="4200" u="sng" dirty="0">
                <a:latin typeface="Eyfsnew" panose="02000503000000000000" pitchFamily="2" charset="0"/>
              </a:rPr>
              <a:t>largest</a:t>
            </a:r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 </a:t>
            </a:r>
            <a:r>
              <a:rPr lang="en-GB" sz="4200" dirty="0">
                <a:latin typeface="Eyfsnew" panose="02000503000000000000" pitchFamily="2" charset="0"/>
              </a:rPr>
              <a:t>building.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D8A0C1-D560-417D-A9C8-C81141188905}"/>
              </a:ext>
            </a:extLst>
          </p:cNvPr>
          <p:cNvCxnSpPr/>
          <p:nvPr/>
        </p:nvCxnSpPr>
        <p:spPr>
          <a:xfrm>
            <a:off x="7271306" y="4423845"/>
            <a:ext cx="304800" cy="390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38A09F7F-04F5-49CE-83C4-FBD160425B1E}"/>
              </a:ext>
            </a:extLst>
          </p:cNvPr>
          <p:cNvSpPr txBox="1">
            <a:spLocks/>
          </p:cNvSpPr>
          <p:nvPr/>
        </p:nvSpPr>
        <p:spPr>
          <a:xfrm>
            <a:off x="6449602" y="4246629"/>
            <a:ext cx="4341545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latin typeface="Eyfsnew" panose="02000503000000000000" pitchFamily="2" charset="0"/>
              </a:rPr>
              <a:t>large</a:t>
            </a:r>
            <a:r>
              <a:rPr lang="en-GB" sz="4200" dirty="0">
                <a:solidFill>
                  <a:srgbClr val="D687D2"/>
                </a:solidFill>
                <a:latin typeface="Eyfsnew" panose="02000503000000000000" pitchFamily="2" charset="0"/>
              </a:rPr>
              <a:t> </a:t>
            </a:r>
            <a:r>
              <a:rPr lang="en-GB" sz="4200" dirty="0"/>
              <a:t>+ </a:t>
            </a:r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 </a:t>
            </a:r>
            <a:r>
              <a:rPr lang="en-GB" sz="4200" dirty="0"/>
              <a:t>= </a:t>
            </a:r>
            <a:r>
              <a:rPr lang="en-GB" sz="4200" dirty="0">
                <a:latin typeface="Eyfsnew" panose="02000503000000000000" pitchFamily="2" charset="0"/>
              </a:rPr>
              <a:t>larg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</a:p>
        </p:txBody>
      </p:sp>
    </p:spTree>
    <p:extLst>
      <p:ext uri="{BB962C8B-B14F-4D97-AF65-F5344CB8AC3E}">
        <p14:creationId xmlns:p14="http://schemas.microsoft.com/office/powerpoint/2010/main" val="294265429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AE3C643-8484-4C87-ACDA-25D6A67C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EE2D6-B7A4-4E43-88ED-D0DF77D45155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are some more examples.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A70B9888-2038-420E-BB6F-7B6BCC6090BA}"/>
              </a:ext>
            </a:extLst>
          </p:cNvPr>
          <p:cNvSpPr txBox="1">
            <a:spLocks/>
          </p:cNvSpPr>
          <p:nvPr/>
        </p:nvSpPr>
        <p:spPr>
          <a:xfrm>
            <a:off x="1245410" y="1843879"/>
            <a:ext cx="2078861" cy="684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200" dirty="0">
                <a:latin typeface="Eyfsnew" panose="02000503000000000000" pitchFamily="2" charset="0"/>
              </a:rPr>
              <a:t>close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143F8E-127A-459A-9475-F1882BD224A3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8B6B7F1-215A-4782-B611-4C2279567D8C}"/>
              </a:ext>
            </a:extLst>
          </p:cNvPr>
          <p:cNvSpPr txBox="1">
            <a:spLocks/>
          </p:cNvSpPr>
          <p:nvPr/>
        </p:nvSpPr>
        <p:spPr>
          <a:xfrm>
            <a:off x="4392895" y="1843879"/>
            <a:ext cx="2715999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0862844-131A-4199-963C-49337D7737F6}"/>
              </a:ext>
            </a:extLst>
          </p:cNvPr>
          <p:cNvSpPr txBox="1">
            <a:spLocks/>
          </p:cNvSpPr>
          <p:nvPr/>
        </p:nvSpPr>
        <p:spPr>
          <a:xfrm>
            <a:off x="8172709" y="1843879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clos</a:t>
            </a:r>
            <a:r>
              <a:rPr lang="en-GB" sz="4200" u="sng" dirty="0">
                <a:latin typeface="Eyfsnew" panose="02000503000000000000" pitchFamily="2" charset="0"/>
              </a:rPr>
              <a:t>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57E5E-3FA8-4794-A4B1-B1EF51181E5F}"/>
              </a:ext>
            </a:extLst>
          </p:cNvPr>
          <p:cNvSpPr txBox="1"/>
          <p:nvPr/>
        </p:nvSpPr>
        <p:spPr>
          <a:xfrm>
            <a:off x="3818080" y="1719347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916C0-AC0C-4165-B713-DFF205F7493E}"/>
              </a:ext>
            </a:extLst>
          </p:cNvPr>
          <p:cNvSpPr txBox="1"/>
          <p:nvPr/>
        </p:nvSpPr>
        <p:spPr>
          <a:xfrm>
            <a:off x="7437861" y="1719347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A31E7-8585-400A-9B76-960E1134A5AF}"/>
              </a:ext>
            </a:extLst>
          </p:cNvPr>
          <p:cNvSpPr txBox="1"/>
          <p:nvPr/>
        </p:nvSpPr>
        <p:spPr>
          <a:xfrm>
            <a:off x="1570382" y="1331340"/>
            <a:ext cx="148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adjective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E7CDF-9DD1-4902-BA43-0E8339B44D6B}"/>
              </a:ext>
            </a:extLst>
          </p:cNvPr>
          <p:cNvSpPr txBox="1"/>
          <p:nvPr/>
        </p:nvSpPr>
        <p:spPr>
          <a:xfrm>
            <a:off x="5010429" y="1331340"/>
            <a:ext cx="148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suffix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FE785-8784-4FDA-BFB8-0BB036E13F89}"/>
              </a:ext>
            </a:extLst>
          </p:cNvPr>
          <p:cNvSpPr txBox="1"/>
          <p:nvPr/>
        </p:nvSpPr>
        <p:spPr>
          <a:xfrm>
            <a:off x="8080900" y="1331340"/>
            <a:ext cx="3174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superlative adjective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B1ADBD-C8FC-4C4A-B758-5C8C6AF0BB22}"/>
              </a:ext>
            </a:extLst>
          </p:cNvPr>
          <p:cNvCxnSpPr>
            <a:cxnSpLocks/>
          </p:cNvCxnSpPr>
          <p:nvPr/>
        </p:nvCxnSpPr>
        <p:spPr>
          <a:xfrm>
            <a:off x="2489140" y="2038252"/>
            <a:ext cx="304800" cy="339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C05569EE-E789-43C4-8467-ACBBF5893060}"/>
              </a:ext>
            </a:extLst>
          </p:cNvPr>
          <p:cNvSpPr txBox="1">
            <a:spLocks/>
          </p:cNvSpPr>
          <p:nvPr/>
        </p:nvSpPr>
        <p:spPr>
          <a:xfrm>
            <a:off x="1245410" y="2701958"/>
            <a:ext cx="2078861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wide 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57C6F189-1782-4639-A24B-92B59199F99A}"/>
              </a:ext>
            </a:extLst>
          </p:cNvPr>
          <p:cNvSpPr txBox="1">
            <a:spLocks/>
          </p:cNvSpPr>
          <p:nvPr/>
        </p:nvSpPr>
        <p:spPr>
          <a:xfrm>
            <a:off x="4392895" y="2701958"/>
            <a:ext cx="2715999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A4FFD68B-938D-4BA2-9342-5EC5D77528DE}"/>
              </a:ext>
            </a:extLst>
          </p:cNvPr>
          <p:cNvSpPr txBox="1">
            <a:spLocks/>
          </p:cNvSpPr>
          <p:nvPr/>
        </p:nvSpPr>
        <p:spPr>
          <a:xfrm>
            <a:off x="8172709" y="2701958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wid</a:t>
            </a:r>
            <a:r>
              <a:rPr lang="en-GB" sz="4200" u="sng" dirty="0">
                <a:latin typeface="Eyfsnew" panose="02000503000000000000" pitchFamily="2" charset="0"/>
              </a:rPr>
              <a:t>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8840E0-D3B0-479D-BF27-9FF6A009DC92}"/>
              </a:ext>
            </a:extLst>
          </p:cNvPr>
          <p:cNvSpPr txBox="1"/>
          <p:nvPr/>
        </p:nvSpPr>
        <p:spPr>
          <a:xfrm>
            <a:off x="3818080" y="2577426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83B01C-5A3F-429F-B7ED-A1DFCD8D3D03}"/>
              </a:ext>
            </a:extLst>
          </p:cNvPr>
          <p:cNvSpPr txBox="1"/>
          <p:nvPr/>
        </p:nvSpPr>
        <p:spPr>
          <a:xfrm>
            <a:off x="7437861" y="2577426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68CCDA-C2BA-4CC9-B204-7769FC522716}"/>
              </a:ext>
            </a:extLst>
          </p:cNvPr>
          <p:cNvCxnSpPr>
            <a:cxnSpLocks/>
          </p:cNvCxnSpPr>
          <p:nvPr/>
        </p:nvCxnSpPr>
        <p:spPr>
          <a:xfrm>
            <a:off x="2448690" y="2888889"/>
            <a:ext cx="304800" cy="339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3EBE214-791E-4872-9661-B0590FF4AD43}"/>
              </a:ext>
            </a:extLst>
          </p:cNvPr>
          <p:cNvSpPr txBox="1">
            <a:spLocks/>
          </p:cNvSpPr>
          <p:nvPr/>
        </p:nvSpPr>
        <p:spPr>
          <a:xfrm>
            <a:off x="1245410" y="3629611"/>
            <a:ext cx="2078861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large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3A3A35C-8A88-4B63-9472-DA4E7CF4A2BE}"/>
              </a:ext>
            </a:extLst>
          </p:cNvPr>
          <p:cNvSpPr txBox="1">
            <a:spLocks/>
          </p:cNvSpPr>
          <p:nvPr/>
        </p:nvSpPr>
        <p:spPr>
          <a:xfrm>
            <a:off x="4392895" y="3629611"/>
            <a:ext cx="2715999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68ECBCAC-F24D-4715-9CCE-B8E0458CC901}"/>
              </a:ext>
            </a:extLst>
          </p:cNvPr>
          <p:cNvSpPr txBox="1">
            <a:spLocks/>
          </p:cNvSpPr>
          <p:nvPr/>
        </p:nvSpPr>
        <p:spPr>
          <a:xfrm>
            <a:off x="8172709" y="3629611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larg</a:t>
            </a:r>
            <a:r>
              <a:rPr lang="en-GB" sz="4200" u="sng" dirty="0">
                <a:latin typeface="Eyfsnew" panose="02000503000000000000" pitchFamily="2" charset="0"/>
              </a:rPr>
              <a:t>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920714-FA87-493F-A53B-9E64B7EB3BDA}"/>
              </a:ext>
            </a:extLst>
          </p:cNvPr>
          <p:cNvSpPr txBox="1"/>
          <p:nvPr/>
        </p:nvSpPr>
        <p:spPr>
          <a:xfrm>
            <a:off x="3818080" y="3505079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FA1498-AE12-4C86-8DE1-03446E57D057}"/>
              </a:ext>
            </a:extLst>
          </p:cNvPr>
          <p:cNvSpPr txBox="1"/>
          <p:nvPr/>
        </p:nvSpPr>
        <p:spPr>
          <a:xfrm>
            <a:off x="7437861" y="3505079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F8E41C-DF5E-4F20-80E9-3AE9828B9921}"/>
              </a:ext>
            </a:extLst>
          </p:cNvPr>
          <p:cNvCxnSpPr>
            <a:cxnSpLocks/>
          </p:cNvCxnSpPr>
          <p:nvPr/>
        </p:nvCxnSpPr>
        <p:spPr>
          <a:xfrm>
            <a:off x="2501161" y="3844607"/>
            <a:ext cx="304800" cy="339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8738E00F-077A-4F69-B782-7447685B5CA2}"/>
              </a:ext>
            </a:extLst>
          </p:cNvPr>
          <p:cNvSpPr txBox="1">
            <a:spLocks/>
          </p:cNvSpPr>
          <p:nvPr/>
        </p:nvSpPr>
        <p:spPr>
          <a:xfrm>
            <a:off x="1245410" y="4557264"/>
            <a:ext cx="2078861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wise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D54BA2EE-AFD4-42D6-8AF0-D10C99E70C2B}"/>
              </a:ext>
            </a:extLst>
          </p:cNvPr>
          <p:cNvSpPr txBox="1">
            <a:spLocks/>
          </p:cNvSpPr>
          <p:nvPr/>
        </p:nvSpPr>
        <p:spPr>
          <a:xfrm>
            <a:off x="4392895" y="4557264"/>
            <a:ext cx="2715999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A79F106C-1286-4ADB-B804-03F62C95E448}"/>
              </a:ext>
            </a:extLst>
          </p:cNvPr>
          <p:cNvSpPr txBox="1">
            <a:spLocks/>
          </p:cNvSpPr>
          <p:nvPr/>
        </p:nvSpPr>
        <p:spPr>
          <a:xfrm>
            <a:off x="8172709" y="4557264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wis</a:t>
            </a:r>
            <a:r>
              <a:rPr lang="en-GB" sz="4200" u="sng" dirty="0">
                <a:latin typeface="Eyfsnew" panose="02000503000000000000" pitchFamily="2" charset="0"/>
              </a:rPr>
              <a:t>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2FF03B-DB04-47A3-AAF7-6F54531D82EE}"/>
              </a:ext>
            </a:extLst>
          </p:cNvPr>
          <p:cNvSpPr txBox="1"/>
          <p:nvPr/>
        </p:nvSpPr>
        <p:spPr>
          <a:xfrm>
            <a:off x="3818080" y="4432732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58824-6F93-4210-A49F-E2F6EA54C799}"/>
              </a:ext>
            </a:extLst>
          </p:cNvPr>
          <p:cNvSpPr txBox="1"/>
          <p:nvPr/>
        </p:nvSpPr>
        <p:spPr>
          <a:xfrm>
            <a:off x="7437861" y="4432732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056B77-DE54-4726-8A48-77D442B22CD6}"/>
              </a:ext>
            </a:extLst>
          </p:cNvPr>
          <p:cNvCxnSpPr>
            <a:cxnSpLocks/>
          </p:cNvCxnSpPr>
          <p:nvPr/>
        </p:nvCxnSpPr>
        <p:spPr>
          <a:xfrm>
            <a:off x="2427424" y="4791130"/>
            <a:ext cx="304800" cy="339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11944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EAEAF9-3C0E-468A-A7FC-AFC73C423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338307-3B9F-42FF-889C-35FE5694BFF8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If an adjective ends with the letter ‘y’, we change the ‘y’ for the letter ‘</a:t>
            </a:r>
            <a:r>
              <a:rPr lang="en-GB" dirty="0" err="1">
                <a:solidFill>
                  <a:srgbClr val="00B2CE"/>
                </a:solidFill>
              </a:rPr>
              <a:t>i</a:t>
            </a:r>
            <a:r>
              <a:rPr lang="en-GB" dirty="0"/>
              <a:t>’ before we add the suffix ‘</a:t>
            </a:r>
            <a:r>
              <a:rPr lang="en-GB" dirty="0" err="1">
                <a:solidFill>
                  <a:srgbClr val="D687C2"/>
                </a:solidFill>
              </a:rPr>
              <a:t>est</a:t>
            </a:r>
            <a:r>
              <a:rPr lang="en-GB" dirty="0"/>
              <a:t>’.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EC4F3-E9EF-40D6-BE78-55D72A76A3BB}"/>
              </a:ext>
            </a:extLst>
          </p:cNvPr>
          <p:cNvSpPr txBox="1"/>
          <p:nvPr/>
        </p:nvSpPr>
        <p:spPr>
          <a:xfrm>
            <a:off x="261938" y="5154335"/>
            <a:ext cx="11712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The elephant is the </a:t>
            </a:r>
            <a:r>
              <a:rPr lang="en-GB" sz="4200" u="sng" dirty="0">
                <a:latin typeface="Eyfsnew" panose="02000503000000000000" pitchFamily="2" charset="0"/>
              </a:rPr>
              <a:t>heaviest</a:t>
            </a:r>
            <a:r>
              <a:rPr lang="en-GB" sz="4200" dirty="0">
                <a:latin typeface="Eyfsnew" panose="02000503000000000000" pitchFamily="2" charset="0"/>
              </a:rPr>
              <a:t>.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65862A1-1E98-4557-BB4C-E01B725DAF06}"/>
              </a:ext>
            </a:extLst>
          </p:cNvPr>
          <p:cNvSpPr txBox="1">
            <a:spLocks/>
          </p:cNvSpPr>
          <p:nvPr/>
        </p:nvSpPr>
        <p:spPr>
          <a:xfrm>
            <a:off x="5634665" y="4231762"/>
            <a:ext cx="4785710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latin typeface="Eyfsnew" panose="02000503000000000000" pitchFamily="2" charset="0"/>
              </a:rPr>
              <a:t>heavy</a:t>
            </a:r>
            <a:r>
              <a:rPr lang="en-GB" sz="4200" dirty="0">
                <a:solidFill>
                  <a:srgbClr val="D687D2"/>
                </a:solidFill>
                <a:latin typeface="Eyfsnew" panose="02000503000000000000" pitchFamily="2" charset="0"/>
              </a:rPr>
              <a:t> </a:t>
            </a:r>
            <a:r>
              <a:rPr lang="en-GB" sz="4200" dirty="0"/>
              <a:t>+ </a:t>
            </a:r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 </a:t>
            </a:r>
            <a:r>
              <a:rPr lang="en-GB" sz="4200" dirty="0"/>
              <a:t>= </a:t>
            </a:r>
            <a:r>
              <a:rPr lang="en-GB" sz="4200" dirty="0">
                <a:latin typeface="Eyfsnew" panose="02000503000000000000" pitchFamily="2" charset="0"/>
              </a:rPr>
              <a:t>heav</a:t>
            </a:r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i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4AF665-19AD-4D67-AD9B-A234C878500A}"/>
              </a:ext>
            </a:extLst>
          </p:cNvPr>
          <p:cNvCxnSpPr>
            <a:cxnSpLocks/>
          </p:cNvCxnSpPr>
          <p:nvPr/>
        </p:nvCxnSpPr>
        <p:spPr>
          <a:xfrm>
            <a:off x="6614814" y="4465216"/>
            <a:ext cx="304800" cy="339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9748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16BA88B-C530-4606-8007-2DC03C23C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F0072-0382-4D14-8969-B9C6178D9318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Here are some more examples.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78A13-53D3-4B0C-908A-AD336930B977}"/>
              </a:ext>
            </a:extLst>
          </p:cNvPr>
          <p:cNvSpPr txBox="1"/>
          <p:nvPr/>
        </p:nvSpPr>
        <p:spPr>
          <a:xfrm>
            <a:off x="1241614" y="1112265"/>
            <a:ext cx="148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adjective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12BF2-066E-4D57-92DD-B842486F67F2}"/>
              </a:ext>
            </a:extLst>
          </p:cNvPr>
          <p:cNvSpPr txBox="1"/>
          <p:nvPr/>
        </p:nvSpPr>
        <p:spPr>
          <a:xfrm>
            <a:off x="6518844" y="1112265"/>
            <a:ext cx="148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suffix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3FFEC-4CD0-4CEA-9A66-92445A5CBA42}"/>
              </a:ext>
            </a:extLst>
          </p:cNvPr>
          <p:cNvSpPr txBox="1"/>
          <p:nvPr/>
        </p:nvSpPr>
        <p:spPr>
          <a:xfrm>
            <a:off x="8676800" y="1112265"/>
            <a:ext cx="3174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superlative adjective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D3E008E-8EBF-4B99-B2A8-C502CD1FB92A}"/>
              </a:ext>
            </a:extLst>
          </p:cNvPr>
          <p:cNvSpPr txBox="1">
            <a:spLocks/>
          </p:cNvSpPr>
          <p:nvPr/>
        </p:nvSpPr>
        <p:spPr>
          <a:xfrm>
            <a:off x="968972" y="1546737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bumpy 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0F46DA4A-8D1E-47EC-B1BA-5583751ADA00}"/>
              </a:ext>
            </a:extLst>
          </p:cNvPr>
          <p:cNvSpPr txBox="1">
            <a:spLocks/>
          </p:cNvSpPr>
          <p:nvPr/>
        </p:nvSpPr>
        <p:spPr>
          <a:xfrm>
            <a:off x="6738031" y="1546737"/>
            <a:ext cx="1115979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B1326B42-DD8C-49D3-B104-D12DD4B4F4CD}"/>
              </a:ext>
            </a:extLst>
          </p:cNvPr>
          <p:cNvSpPr txBox="1">
            <a:spLocks/>
          </p:cNvSpPr>
          <p:nvPr/>
        </p:nvSpPr>
        <p:spPr>
          <a:xfrm>
            <a:off x="8982083" y="1546737"/>
            <a:ext cx="244258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bump</a:t>
            </a:r>
            <a:r>
              <a:rPr lang="en-GB" sz="4200" u="sng" dirty="0">
                <a:latin typeface="Eyfsnew" panose="02000503000000000000" pitchFamily="2" charset="0"/>
              </a:rPr>
              <a:t>iest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FE23CD-5869-406D-8A14-E3F2BB715A68}"/>
              </a:ext>
            </a:extLst>
          </p:cNvPr>
          <p:cNvSpPr txBox="1"/>
          <p:nvPr/>
        </p:nvSpPr>
        <p:spPr>
          <a:xfrm>
            <a:off x="3445054" y="1404497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13883-6790-43C5-9D1A-8A890A6C257E}"/>
              </a:ext>
            </a:extLst>
          </p:cNvPr>
          <p:cNvSpPr txBox="1"/>
          <p:nvPr/>
        </p:nvSpPr>
        <p:spPr>
          <a:xfrm>
            <a:off x="8316042" y="1404497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D88AE85-0C59-4007-BE6B-99112F5349D2}"/>
              </a:ext>
            </a:extLst>
          </p:cNvPr>
          <p:cNvSpPr txBox="1">
            <a:spLocks/>
          </p:cNvSpPr>
          <p:nvPr/>
        </p:nvSpPr>
        <p:spPr>
          <a:xfrm>
            <a:off x="4378663" y="1546737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i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0A142-45D0-47E9-9E99-F382BDCF8DDA}"/>
              </a:ext>
            </a:extLst>
          </p:cNvPr>
          <p:cNvSpPr txBox="1"/>
          <p:nvPr/>
        </p:nvSpPr>
        <p:spPr>
          <a:xfrm>
            <a:off x="5885628" y="1404497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6F89D8E0-C51F-4772-8D50-83294BE88134}"/>
              </a:ext>
            </a:extLst>
          </p:cNvPr>
          <p:cNvSpPr txBox="1">
            <a:spLocks/>
          </p:cNvSpPr>
          <p:nvPr/>
        </p:nvSpPr>
        <p:spPr>
          <a:xfrm>
            <a:off x="968972" y="2630973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icy 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81116577-2BEB-4D19-A55D-986CF0D626F3}"/>
              </a:ext>
            </a:extLst>
          </p:cNvPr>
          <p:cNvSpPr txBox="1">
            <a:spLocks/>
          </p:cNvSpPr>
          <p:nvPr/>
        </p:nvSpPr>
        <p:spPr>
          <a:xfrm>
            <a:off x="6738031" y="2630973"/>
            <a:ext cx="1115979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A38152E8-0C99-49A3-9218-283B5F4A8564}"/>
              </a:ext>
            </a:extLst>
          </p:cNvPr>
          <p:cNvSpPr txBox="1">
            <a:spLocks/>
          </p:cNvSpPr>
          <p:nvPr/>
        </p:nvSpPr>
        <p:spPr>
          <a:xfrm>
            <a:off x="8982083" y="2630973"/>
            <a:ext cx="244258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ic</a:t>
            </a:r>
            <a:r>
              <a:rPr lang="en-GB" sz="4200" u="sng" dirty="0">
                <a:latin typeface="Eyfsnew" panose="02000503000000000000" pitchFamily="2" charset="0"/>
              </a:rPr>
              <a:t>iest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F1F96D-F877-42A7-B441-069FED2615C9}"/>
              </a:ext>
            </a:extLst>
          </p:cNvPr>
          <p:cNvSpPr txBox="1"/>
          <p:nvPr/>
        </p:nvSpPr>
        <p:spPr>
          <a:xfrm>
            <a:off x="3445054" y="2488733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5582A9-8D22-4C2B-A92A-E71285A2EF79}"/>
              </a:ext>
            </a:extLst>
          </p:cNvPr>
          <p:cNvSpPr txBox="1"/>
          <p:nvPr/>
        </p:nvSpPr>
        <p:spPr>
          <a:xfrm>
            <a:off x="8316042" y="2488733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1C0F3072-1B79-4D31-B0B9-288611F7B44C}"/>
              </a:ext>
            </a:extLst>
          </p:cNvPr>
          <p:cNvSpPr txBox="1">
            <a:spLocks/>
          </p:cNvSpPr>
          <p:nvPr/>
        </p:nvSpPr>
        <p:spPr>
          <a:xfrm>
            <a:off x="4378663" y="2630973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i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8D76F-3F3D-448C-8001-C0E4341D24D7}"/>
              </a:ext>
            </a:extLst>
          </p:cNvPr>
          <p:cNvSpPr txBox="1"/>
          <p:nvPr/>
        </p:nvSpPr>
        <p:spPr>
          <a:xfrm>
            <a:off x="5885628" y="2488733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A8F6DF57-E998-491F-80CF-1E6B3681BC4B}"/>
              </a:ext>
            </a:extLst>
          </p:cNvPr>
          <p:cNvSpPr txBox="1">
            <a:spLocks/>
          </p:cNvSpPr>
          <p:nvPr/>
        </p:nvSpPr>
        <p:spPr>
          <a:xfrm>
            <a:off x="968972" y="3715209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tiny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56D52D9-20E1-49FE-B869-4ECB3BB2A675}"/>
              </a:ext>
            </a:extLst>
          </p:cNvPr>
          <p:cNvSpPr txBox="1">
            <a:spLocks/>
          </p:cNvSpPr>
          <p:nvPr/>
        </p:nvSpPr>
        <p:spPr>
          <a:xfrm>
            <a:off x="6682232" y="3715209"/>
            <a:ext cx="1227577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EBE2F2C-A8CC-4C79-96F0-49935FE139EA}"/>
              </a:ext>
            </a:extLst>
          </p:cNvPr>
          <p:cNvSpPr txBox="1">
            <a:spLocks/>
          </p:cNvSpPr>
          <p:nvPr/>
        </p:nvSpPr>
        <p:spPr>
          <a:xfrm>
            <a:off x="8982083" y="3715209"/>
            <a:ext cx="244258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tin</a:t>
            </a:r>
            <a:r>
              <a:rPr lang="en-GB" sz="4200" u="sng" dirty="0">
                <a:latin typeface="Eyfsnew" panose="02000503000000000000" pitchFamily="2" charset="0"/>
              </a:rPr>
              <a:t>iest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124D64-5D4A-4668-A0B6-683B6582F65E}"/>
              </a:ext>
            </a:extLst>
          </p:cNvPr>
          <p:cNvSpPr txBox="1"/>
          <p:nvPr/>
        </p:nvSpPr>
        <p:spPr>
          <a:xfrm>
            <a:off x="3445054" y="3572969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091E88-671F-4BC1-AB7F-509E4FFD3A2C}"/>
              </a:ext>
            </a:extLst>
          </p:cNvPr>
          <p:cNvSpPr txBox="1"/>
          <p:nvPr/>
        </p:nvSpPr>
        <p:spPr>
          <a:xfrm>
            <a:off x="8316042" y="3572969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7CF70818-570C-4E5A-A6E0-0BAF642FC756}"/>
              </a:ext>
            </a:extLst>
          </p:cNvPr>
          <p:cNvSpPr txBox="1">
            <a:spLocks/>
          </p:cNvSpPr>
          <p:nvPr/>
        </p:nvSpPr>
        <p:spPr>
          <a:xfrm>
            <a:off x="4378663" y="3715209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i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D58E0F-8A25-4853-A441-A2AC549B124D}"/>
              </a:ext>
            </a:extLst>
          </p:cNvPr>
          <p:cNvSpPr txBox="1"/>
          <p:nvPr/>
        </p:nvSpPr>
        <p:spPr>
          <a:xfrm>
            <a:off x="5885628" y="3572969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F21DCF0-C200-4845-AD3B-F3E00CE109AE}"/>
              </a:ext>
            </a:extLst>
          </p:cNvPr>
          <p:cNvSpPr txBox="1">
            <a:spLocks/>
          </p:cNvSpPr>
          <p:nvPr/>
        </p:nvSpPr>
        <p:spPr>
          <a:xfrm>
            <a:off x="968972" y="4799445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shiny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51356739-CD0A-482D-BA67-97C29D1B77AC}"/>
              </a:ext>
            </a:extLst>
          </p:cNvPr>
          <p:cNvSpPr txBox="1">
            <a:spLocks/>
          </p:cNvSpPr>
          <p:nvPr/>
        </p:nvSpPr>
        <p:spPr>
          <a:xfrm>
            <a:off x="6682232" y="4799445"/>
            <a:ext cx="1227577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99C2CDAA-1CC2-4C19-BC3C-8FF77563F5C1}"/>
              </a:ext>
            </a:extLst>
          </p:cNvPr>
          <p:cNvSpPr txBox="1">
            <a:spLocks/>
          </p:cNvSpPr>
          <p:nvPr/>
        </p:nvSpPr>
        <p:spPr>
          <a:xfrm>
            <a:off x="8982083" y="4799445"/>
            <a:ext cx="244258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shin</a:t>
            </a:r>
            <a:r>
              <a:rPr lang="en-GB" sz="4200" u="sng" dirty="0">
                <a:latin typeface="Eyfsnew" panose="02000503000000000000" pitchFamily="2" charset="0"/>
              </a:rPr>
              <a:t>iest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CEBD7E-1E9B-4E83-A0F4-51C1AEC60CB6}"/>
              </a:ext>
            </a:extLst>
          </p:cNvPr>
          <p:cNvSpPr txBox="1"/>
          <p:nvPr/>
        </p:nvSpPr>
        <p:spPr>
          <a:xfrm>
            <a:off x="3445054" y="4657205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766E62-861B-41E1-90C4-760C8923DCB7}"/>
              </a:ext>
            </a:extLst>
          </p:cNvPr>
          <p:cNvSpPr txBox="1"/>
          <p:nvPr/>
        </p:nvSpPr>
        <p:spPr>
          <a:xfrm>
            <a:off x="8316042" y="4657205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61CF2938-D48D-46BE-8DE1-7339AA8BE519}"/>
              </a:ext>
            </a:extLst>
          </p:cNvPr>
          <p:cNvSpPr txBox="1">
            <a:spLocks/>
          </p:cNvSpPr>
          <p:nvPr/>
        </p:nvSpPr>
        <p:spPr>
          <a:xfrm>
            <a:off x="4378663" y="4799445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i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BF8FAB-1953-4190-B6DE-E9E9885DEE96}"/>
              </a:ext>
            </a:extLst>
          </p:cNvPr>
          <p:cNvSpPr txBox="1"/>
          <p:nvPr/>
        </p:nvSpPr>
        <p:spPr>
          <a:xfrm>
            <a:off x="5885628" y="4657205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980B77-3B7C-4C47-84F5-D42620C58E8F}"/>
              </a:ext>
            </a:extLst>
          </p:cNvPr>
          <p:cNvCxnSpPr/>
          <p:nvPr/>
        </p:nvCxnSpPr>
        <p:spPr>
          <a:xfrm>
            <a:off x="2290536" y="1755803"/>
            <a:ext cx="304800" cy="390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50EF57-698F-48D7-ADEF-B771A964D6CD}"/>
              </a:ext>
            </a:extLst>
          </p:cNvPr>
          <p:cNvCxnSpPr/>
          <p:nvPr/>
        </p:nvCxnSpPr>
        <p:spPr>
          <a:xfrm>
            <a:off x="1985736" y="2858065"/>
            <a:ext cx="304800" cy="390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8B5D6E-FFDC-47F7-96DD-1D7A23E9223F}"/>
              </a:ext>
            </a:extLst>
          </p:cNvPr>
          <p:cNvCxnSpPr/>
          <p:nvPr/>
        </p:nvCxnSpPr>
        <p:spPr>
          <a:xfrm>
            <a:off x="2098208" y="3920882"/>
            <a:ext cx="304800" cy="390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844185-DDB0-4E9E-9B38-A8EB16BB79DC}"/>
              </a:ext>
            </a:extLst>
          </p:cNvPr>
          <p:cNvCxnSpPr/>
          <p:nvPr/>
        </p:nvCxnSpPr>
        <p:spPr>
          <a:xfrm>
            <a:off x="2220380" y="5026537"/>
            <a:ext cx="304800" cy="390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46964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3DA88-5E6E-4363-8AC8-F49EC4D8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2CF147-704F-4CDB-8D06-F6F0055FAED6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For each pair, tick the correct spelling.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4A26213C-2435-4DF7-A742-3E4EEA4A2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43046"/>
              </p:ext>
            </p:extLst>
          </p:nvPr>
        </p:nvGraphicFramePr>
        <p:xfrm>
          <a:off x="319088" y="1175700"/>
          <a:ext cx="6624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425716422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252590489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8656798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38816697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214582507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5190704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palest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 err="1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paleest</a:t>
                      </a:r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10486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7724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 err="1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easyest</a:t>
                      </a:r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easiest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5116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718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angriest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 err="1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angrest</a:t>
                      </a:r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570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3017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 err="1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strangiest</a:t>
                      </a:r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strangest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46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0223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06EBC3-6A89-4B7B-BFD7-C06D8D9D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5DA83E-A3C5-4807-8C26-3B1CC449805B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For each pair, tick the correct spelling.</a:t>
            </a:r>
            <a:endParaRPr lang="en-GB" dirty="0"/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7BBF6C86-B657-4CEE-B90B-2B3EE6062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62684"/>
              </p:ext>
            </p:extLst>
          </p:nvPr>
        </p:nvGraphicFramePr>
        <p:xfrm>
          <a:off x="319088" y="1175700"/>
          <a:ext cx="6624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425716422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252590489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8656798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38816697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214582507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5190704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palest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4200" b="0" dirty="0">
                        <a:solidFill>
                          <a:srgbClr val="F76756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 err="1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paleest</a:t>
                      </a:r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10486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7724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 err="1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easyest</a:t>
                      </a:r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easiest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4200" b="0" dirty="0">
                        <a:solidFill>
                          <a:srgbClr val="F76756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5116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718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angriest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4200" b="0" dirty="0">
                        <a:solidFill>
                          <a:srgbClr val="F76756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 err="1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angrest</a:t>
                      </a:r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570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3017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 err="1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strangiest</a:t>
                      </a:r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strangest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4200" b="0" dirty="0">
                        <a:solidFill>
                          <a:srgbClr val="F76756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467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65888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5BF847-E569-4585-BF9B-D4C55A36C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3231459-E6B6-4A5A-AE79-6C2903AF858A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If an adjective has a short vowel sound and ends with a consonant, we have to double the last letter before we can add the suffix ‘</a:t>
            </a:r>
            <a:r>
              <a:rPr lang="en-GB" dirty="0" err="1"/>
              <a:t>est</a:t>
            </a:r>
            <a:r>
              <a:rPr lang="en-GB" dirty="0"/>
              <a:t>’.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B2FF4-09D0-451E-94F4-8E3B6DB0183F}"/>
              </a:ext>
            </a:extLst>
          </p:cNvPr>
          <p:cNvSpPr txBox="1"/>
          <p:nvPr/>
        </p:nvSpPr>
        <p:spPr>
          <a:xfrm>
            <a:off x="261938" y="4716325"/>
            <a:ext cx="11712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Amy thinks this is the </a:t>
            </a:r>
            <a:r>
              <a:rPr lang="en-GB" sz="4200" u="sng" dirty="0">
                <a:latin typeface="Eyfsnew" panose="02000503000000000000" pitchFamily="2" charset="0"/>
              </a:rPr>
              <a:t>saddest</a:t>
            </a:r>
            <a:r>
              <a:rPr lang="en-GB" sz="4200" dirty="0">
                <a:latin typeface="Eyfsnew" panose="02000503000000000000" pitchFamily="2" charset="0"/>
              </a:rPr>
              <a:t> she has ever felt.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87766AC7-D277-4AE4-81F1-C062ACC89E64}"/>
              </a:ext>
            </a:extLst>
          </p:cNvPr>
          <p:cNvSpPr txBox="1">
            <a:spLocks/>
          </p:cNvSpPr>
          <p:nvPr/>
        </p:nvSpPr>
        <p:spPr>
          <a:xfrm>
            <a:off x="6682977" y="3481115"/>
            <a:ext cx="5146779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latin typeface="Eyfsnew" panose="02000503000000000000" pitchFamily="2" charset="0"/>
              </a:rPr>
              <a:t>sad</a:t>
            </a:r>
            <a:r>
              <a:rPr lang="en-GB" sz="4200" dirty="0">
                <a:solidFill>
                  <a:srgbClr val="D687D2"/>
                </a:solidFill>
                <a:latin typeface="Eyfsnew" panose="02000503000000000000" pitchFamily="2" charset="0"/>
              </a:rPr>
              <a:t> </a:t>
            </a:r>
            <a:r>
              <a:rPr lang="en-GB" sz="4200" dirty="0">
                <a:latin typeface="Eyfs Frenchandnumber" panose="02000503000000000000" pitchFamily="2" charset="0"/>
              </a:rPr>
              <a:t>+</a:t>
            </a:r>
            <a:r>
              <a:rPr lang="en-GB" sz="4200" dirty="0"/>
              <a:t> </a:t>
            </a:r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d</a:t>
            </a:r>
            <a:r>
              <a:rPr lang="en-GB" sz="4200" dirty="0"/>
              <a:t> </a:t>
            </a:r>
            <a:r>
              <a:rPr lang="en-GB" sz="4200" dirty="0">
                <a:latin typeface="Eyfs Frenchandnumber" panose="02000503000000000000" pitchFamily="2" charset="0"/>
              </a:rPr>
              <a:t>+</a:t>
            </a:r>
            <a:r>
              <a:rPr lang="en-GB" sz="4200" dirty="0"/>
              <a:t> </a:t>
            </a:r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 </a:t>
            </a:r>
            <a:r>
              <a:rPr lang="en-GB" sz="4200" dirty="0">
                <a:latin typeface="Eyfs Frenchandnumber" panose="02000503000000000000" pitchFamily="2" charset="0"/>
              </a:rPr>
              <a:t>=</a:t>
            </a:r>
            <a:r>
              <a:rPr lang="en-GB" sz="4200" dirty="0"/>
              <a:t> </a:t>
            </a:r>
            <a:r>
              <a:rPr lang="en-GB" sz="4200" dirty="0">
                <a:latin typeface="Eyfsnew" panose="02000503000000000000" pitchFamily="2" charset="0"/>
              </a:rPr>
              <a:t>sad</a:t>
            </a:r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d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</a:p>
        </p:txBody>
      </p:sp>
    </p:spTree>
    <p:extLst>
      <p:ext uri="{BB962C8B-B14F-4D97-AF65-F5344CB8AC3E}">
        <p14:creationId xmlns:p14="http://schemas.microsoft.com/office/powerpoint/2010/main" val="115189971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DDB7189-ABA8-43E3-B7BF-EFB581A5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784A41-C714-41D4-84F3-564BF8ADFF3C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are some more examples.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4F4DA1BA-690C-47D5-AC3F-76A780B6EFE4}"/>
              </a:ext>
            </a:extLst>
          </p:cNvPr>
          <p:cNvSpPr txBox="1">
            <a:spLocks/>
          </p:cNvSpPr>
          <p:nvPr/>
        </p:nvSpPr>
        <p:spPr>
          <a:xfrm>
            <a:off x="905187" y="2060829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big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8D1182D1-6A25-4547-8786-ACCDB816A884}"/>
              </a:ext>
            </a:extLst>
          </p:cNvPr>
          <p:cNvSpPr txBox="1">
            <a:spLocks/>
          </p:cNvSpPr>
          <p:nvPr/>
        </p:nvSpPr>
        <p:spPr>
          <a:xfrm>
            <a:off x="6724972" y="2060829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80DF8182-DCDA-4EEE-9F48-410FD0BC57E3}"/>
              </a:ext>
            </a:extLst>
          </p:cNvPr>
          <p:cNvSpPr txBox="1">
            <a:spLocks/>
          </p:cNvSpPr>
          <p:nvPr/>
        </p:nvSpPr>
        <p:spPr>
          <a:xfrm>
            <a:off x="9130258" y="2060829"/>
            <a:ext cx="201866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big</a:t>
            </a:r>
            <a:r>
              <a:rPr lang="en-GB" sz="4200" u="sng" dirty="0">
                <a:latin typeface="Eyfsnew" panose="02000503000000000000" pitchFamily="2" charset="0"/>
              </a:rPr>
              <a:t>gest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2B1D5-BA03-4C31-B967-7E5C57A5C813}"/>
              </a:ext>
            </a:extLst>
          </p:cNvPr>
          <p:cNvSpPr txBox="1"/>
          <p:nvPr/>
        </p:nvSpPr>
        <p:spPr>
          <a:xfrm>
            <a:off x="3240299" y="1935099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FFE19-693B-4C33-A62C-CCCE41B50F01}"/>
              </a:ext>
            </a:extLst>
          </p:cNvPr>
          <p:cNvSpPr txBox="1"/>
          <p:nvPr/>
        </p:nvSpPr>
        <p:spPr>
          <a:xfrm>
            <a:off x="8231937" y="1935099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306F12A-08E0-4D86-BCD2-7A2BE4F9FCFA}"/>
              </a:ext>
            </a:extLst>
          </p:cNvPr>
          <p:cNvSpPr txBox="1">
            <a:spLocks/>
          </p:cNvSpPr>
          <p:nvPr/>
        </p:nvSpPr>
        <p:spPr>
          <a:xfrm>
            <a:off x="905187" y="2979462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red 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F32E628-063B-43A5-9702-949A996D6EA7}"/>
              </a:ext>
            </a:extLst>
          </p:cNvPr>
          <p:cNvSpPr txBox="1">
            <a:spLocks/>
          </p:cNvSpPr>
          <p:nvPr/>
        </p:nvSpPr>
        <p:spPr>
          <a:xfrm>
            <a:off x="6724972" y="2979462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FD11694-0B88-400C-82BE-537300D230EF}"/>
              </a:ext>
            </a:extLst>
          </p:cNvPr>
          <p:cNvSpPr txBox="1">
            <a:spLocks/>
          </p:cNvSpPr>
          <p:nvPr/>
        </p:nvSpPr>
        <p:spPr>
          <a:xfrm>
            <a:off x="9130258" y="2979462"/>
            <a:ext cx="201866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red</a:t>
            </a:r>
            <a:r>
              <a:rPr lang="en-GB" sz="4200" u="sng" dirty="0">
                <a:latin typeface="Eyfsnew" panose="02000503000000000000" pitchFamily="2" charset="0"/>
              </a:rPr>
              <a:t>dest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45CCE-1FDD-4926-B913-82A4A0C98840}"/>
              </a:ext>
            </a:extLst>
          </p:cNvPr>
          <p:cNvSpPr txBox="1"/>
          <p:nvPr/>
        </p:nvSpPr>
        <p:spPr>
          <a:xfrm>
            <a:off x="3240299" y="2853732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A545C-B165-4EF5-A75A-96796DB20A3D}"/>
              </a:ext>
            </a:extLst>
          </p:cNvPr>
          <p:cNvSpPr txBox="1"/>
          <p:nvPr/>
        </p:nvSpPr>
        <p:spPr>
          <a:xfrm>
            <a:off x="8231937" y="2853732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B25CE79C-453C-4785-8845-48ED45184CAE}"/>
              </a:ext>
            </a:extLst>
          </p:cNvPr>
          <p:cNvSpPr txBox="1">
            <a:spLocks/>
          </p:cNvSpPr>
          <p:nvPr/>
        </p:nvSpPr>
        <p:spPr>
          <a:xfrm>
            <a:off x="905187" y="3898095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hot 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3BDE4555-98AD-4A06-B08F-33D0202148D9}"/>
              </a:ext>
            </a:extLst>
          </p:cNvPr>
          <p:cNvSpPr txBox="1">
            <a:spLocks/>
          </p:cNvSpPr>
          <p:nvPr/>
        </p:nvSpPr>
        <p:spPr>
          <a:xfrm>
            <a:off x="6724972" y="3898095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DC2D26FA-FE80-4E8B-8B93-F388967B936B}"/>
              </a:ext>
            </a:extLst>
          </p:cNvPr>
          <p:cNvSpPr txBox="1">
            <a:spLocks/>
          </p:cNvSpPr>
          <p:nvPr/>
        </p:nvSpPr>
        <p:spPr>
          <a:xfrm>
            <a:off x="9130258" y="3898095"/>
            <a:ext cx="201866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hot</a:t>
            </a:r>
            <a:r>
              <a:rPr lang="en-GB" sz="4200" u="sng" dirty="0">
                <a:latin typeface="Eyfsnew" panose="02000503000000000000" pitchFamily="2" charset="0"/>
              </a:rPr>
              <a:t>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2679E6-C9D8-4E23-BC76-ED9028D491E9}"/>
              </a:ext>
            </a:extLst>
          </p:cNvPr>
          <p:cNvSpPr txBox="1"/>
          <p:nvPr/>
        </p:nvSpPr>
        <p:spPr>
          <a:xfrm>
            <a:off x="3240299" y="3772365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41B61C-A72A-4CDA-A263-0671366E4978}"/>
              </a:ext>
            </a:extLst>
          </p:cNvPr>
          <p:cNvSpPr txBox="1"/>
          <p:nvPr/>
        </p:nvSpPr>
        <p:spPr>
          <a:xfrm>
            <a:off x="8231937" y="3772365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29408AEF-FD18-4B00-869B-57E3D8A50CAF}"/>
              </a:ext>
            </a:extLst>
          </p:cNvPr>
          <p:cNvSpPr txBox="1">
            <a:spLocks/>
          </p:cNvSpPr>
          <p:nvPr/>
        </p:nvSpPr>
        <p:spPr>
          <a:xfrm>
            <a:off x="905187" y="4816729"/>
            <a:ext cx="201412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thin 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51F22F5-4116-4CBA-BA7D-9653C6CB5022}"/>
              </a:ext>
            </a:extLst>
          </p:cNvPr>
          <p:cNvSpPr txBox="1">
            <a:spLocks/>
          </p:cNvSpPr>
          <p:nvPr/>
        </p:nvSpPr>
        <p:spPr>
          <a:xfrm>
            <a:off x="6724972" y="4816729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12A547B6-D913-4910-8BFD-11C4C0342326}"/>
              </a:ext>
            </a:extLst>
          </p:cNvPr>
          <p:cNvSpPr txBox="1">
            <a:spLocks/>
          </p:cNvSpPr>
          <p:nvPr/>
        </p:nvSpPr>
        <p:spPr>
          <a:xfrm>
            <a:off x="9130258" y="4816729"/>
            <a:ext cx="201866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thin</a:t>
            </a:r>
            <a:r>
              <a:rPr lang="en-GB" sz="4200" u="sng" dirty="0">
                <a:latin typeface="Eyfsnew" panose="02000503000000000000" pitchFamily="2" charset="0"/>
              </a:rPr>
              <a:t>nest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E0A3A0-E46B-4736-8935-98013EBDF0E6}"/>
              </a:ext>
            </a:extLst>
          </p:cNvPr>
          <p:cNvSpPr txBox="1"/>
          <p:nvPr/>
        </p:nvSpPr>
        <p:spPr>
          <a:xfrm>
            <a:off x="3240299" y="4690999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659E2C-10E8-43D2-8CA6-5D29EF222A5D}"/>
              </a:ext>
            </a:extLst>
          </p:cNvPr>
          <p:cNvSpPr txBox="1"/>
          <p:nvPr/>
        </p:nvSpPr>
        <p:spPr>
          <a:xfrm>
            <a:off x="8231937" y="4690999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5BD100C-67BD-4003-9B07-98A6701FED3A}"/>
              </a:ext>
            </a:extLst>
          </p:cNvPr>
          <p:cNvSpPr txBox="1">
            <a:spLocks/>
          </p:cNvSpPr>
          <p:nvPr/>
        </p:nvSpPr>
        <p:spPr>
          <a:xfrm>
            <a:off x="4314878" y="2060829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g 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13246DCD-16F5-4EF4-99C7-EA139A219B8B}"/>
              </a:ext>
            </a:extLst>
          </p:cNvPr>
          <p:cNvSpPr txBox="1">
            <a:spLocks/>
          </p:cNvSpPr>
          <p:nvPr/>
        </p:nvSpPr>
        <p:spPr>
          <a:xfrm>
            <a:off x="4314878" y="2979462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d 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0C4777C6-BE85-4809-8768-445CBD96E618}"/>
              </a:ext>
            </a:extLst>
          </p:cNvPr>
          <p:cNvSpPr txBox="1">
            <a:spLocks/>
          </p:cNvSpPr>
          <p:nvPr/>
        </p:nvSpPr>
        <p:spPr>
          <a:xfrm>
            <a:off x="4314878" y="3898095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t 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11EFC98F-6044-436A-97AC-0ECA4AD38AC4}"/>
              </a:ext>
            </a:extLst>
          </p:cNvPr>
          <p:cNvSpPr txBox="1">
            <a:spLocks/>
          </p:cNvSpPr>
          <p:nvPr/>
        </p:nvSpPr>
        <p:spPr>
          <a:xfrm>
            <a:off x="4314878" y="4816729"/>
            <a:ext cx="101452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15C248-8E64-4D61-8C68-D6C69985836F}"/>
              </a:ext>
            </a:extLst>
          </p:cNvPr>
          <p:cNvSpPr txBox="1"/>
          <p:nvPr/>
        </p:nvSpPr>
        <p:spPr>
          <a:xfrm>
            <a:off x="5821843" y="1935099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840328-0E78-4092-AE4B-C9F316748BF7}"/>
              </a:ext>
            </a:extLst>
          </p:cNvPr>
          <p:cNvSpPr txBox="1"/>
          <p:nvPr/>
        </p:nvSpPr>
        <p:spPr>
          <a:xfrm>
            <a:off x="5821843" y="2853732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23B20-088C-496D-A71A-750933954C2F}"/>
              </a:ext>
            </a:extLst>
          </p:cNvPr>
          <p:cNvSpPr txBox="1"/>
          <p:nvPr/>
        </p:nvSpPr>
        <p:spPr>
          <a:xfrm>
            <a:off x="5821843" y="3772365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8851BD-A62C-43D4-A8E7-BCA58703AE7B}"/>
              </a:ext>
            </a:extLst>
          </p:cNvPr>
          <p:cNvSpPr txBox="1"/>
          <p:nvPr/>
        </p:nvSpPr>
        <p:spPr>
          <a:xfrm>
            <a:off x="5821843" y="4690999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0286F0-B98C-45D5-8C5F-EC0C8A621EB5}"/>
              </a:ext>
            </a:extLst>
          </p:cNvPr>
          <p:cNvSpPr txBox="1"/>
          <p:nvPr/>
        </p:nvSpPr>
        <p:spPr>
          <a:xfrm>
            <a:off x="1138872" y="1687463"/>
            <a:ext cx="148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adjective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2360A3-A78B-40FF-A740-7DA54B44C88B}"/>
              </a:ext>
            </a:extLst>
          </p:cNvPr>
          <p:cNvSpPr txBox="1"/>
          <p:nvPr/>
        </p:nvSpPr>
        <p:spPr>
          <a:xfrm>
            <a:off x="6467479" y="1687463"/>
            <a:ext cx="148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suffix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6780A7-3618-4D32-A4F0-84ACAD59652B}"/>
              </a:ext>
            </a:extLst>
          </p:cNvPr>
          <p:cNvSpPr txBox="1"/>
          <p:nvPr/>
        </p:nvSpPr>
        <p:spPr>
          <a:xfrm>
            <a:off x="8532964" y="1687463"/>
            <a:ext cx="3174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superlative adjective</a:t>
            </a:r>
          </a:p>
        </p:txBody>
      </p:sp>
    </p:spTree>
    <p:extLst>
      <p:ext uri="{BB962C8B-B14F-4D97-AF65-F5344CB8AC3E}">
        <p14:creationId xmlns:p14="http://schemas.microsoft.com/office/powerpoint/2010/main" val="122250774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6DA145-8229-43C9-9931-DEA24C495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9948C4-E225-4B21-9440-2A49BE6E50CC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BFFAF-20D9-4577-BAB3-9194F1BEF527}"/>
              </a:ext>
            </a:extLst>
          </p:cNvPr>
          <p:cNvSpPr txBox="1"/>
          <p:nvPr/>
        </p:nvSpPr>
        <p:spPr>
          <a:xfrm>
            <a:off x="1445650" y="1042278"/>
            <a:ext cx="9028381" cy="52732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suffix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 letter or a group of letters which are added to the end of a word to change its meaning. For example: ‘-er' added to 'teach' makes 'teacher’.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adjective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 word which describes a noun to give more information about it. For example: beautiful, blue, tall, quiet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superlative adjective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the form of an adjective that describes the highest or lowest option of a group. For example: tallest, shortest, brightest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Vowels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are specific letters in the alphabet. They are A, E, I, O and U.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consonant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 letter of the alphabet which is not a vowel. For example: x, k, g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05267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1FCF19-4B0A-481C-BAF4-FCB6EC7E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EF1F8-A2B5-41A5-8756-219610B3F7E6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Complete the table below.</a:t>
            </a: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359F3FF-6753-457C-AEC0-F57A7CE99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57103"/>
              </p:ext>
            </p:extLst>
          </p:nvPr>
        </p:nvGraphicFramePr>
        <p:xfrm>
          <a:off x="3036000" y="1182255"/>
          <a:ext cx="6120000" cy="435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217535443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255908707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Root word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Superlative adjective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09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wet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21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dim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7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724726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A7950C-85F5-45D6-AF46-974AE243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0EA8FD-3A17-4D68-8DE7-0CC9F6DBD6E5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Complete the table below.</a:t>
            </a:r>
            <a:endParaRPr lang="en-GB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C04E748-1ECB-444A-B075-39A10282E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1"/>
              </p:ext>
            </p:extLst>
          </p:nvPr>
        </p:nvGraphicFramePr>
        <p:xfrm>
          <a:off x="3036000" y="1182255"/>
          <a:ext cx="6120000" cy="435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217535443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255908707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Root word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Superlative adjective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flattest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09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wet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wettest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21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dim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dimmest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7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fittest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maddest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912214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290CB9-A3C1-4289-A8D3-5F201360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D8E3FA-23F2-46B6-88C7-1FAAFF968CD0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12098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Some adjectives change completely when they are turned into superlative adjectives and the suffix ‘</a:t>
            </a:r>
            <a:r>
              <a:rPr lang="en-GB" dirty="0" err="1"/>
              <a:t>est</a:t>
            </a:r>
            <a:r>
              <a:rPr lang="en-GB" dirty="0"/>
              <a:t>’ is not used.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30512BEF-314D-4F7C-8148-5A2BB81A6017}"/>
              </a:ext>
            </a:extLst>
          </p:cNvPr>
          <p:cNvSpPr txBox="1">
            <a:spLocks/>
          </p:cNvSpPr>
          <p:nvPr/>
        </p:nvSpPr>
        <p:spPr>
          <a:xfrm>
            <a:off x="3109197" y="2414579"/>
            <a:ext cx="2078861" cy="684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200" dirty="0">
                <a:latin typeface="Eyfsnew" panose="02000503000000000000" pitchFamily="2" charset="0"/>
              </a:rPr>
              <a:t>good 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2FD8962C-B7FB-4E62-A561-A43A33CC949B}"/>
              </a:ext>
            </a:extLst>
          </p:cNvPr>
          <p:cNvSpPr txBox="1">
            <a:spLocks/>
          </p:cNvSpPr>
          <p:nvPr/>
        </p:nvSpPr>
        <p:spPr>
          <a:xfrm>
            <a:off x="6000106" y="2414579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Eyfsnew" panose="02000503000000000000" pitchFamily="2" charset="0"/>
              </a:rPr>
              <a:t>best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EBA510EA-86B1-4487-A3F3-19E1B3B00C0C}"/>
              </a:ext>
            </a:extLst>
          </p:cNvPr>
          <p:cNvSpPr txBox="1">
            <a:spLocks/>
          </p:cNvSpPr>
          <p:nvPr/>
        </p:nvSpPr>
        <p:spPr>
          <a:xfrm>
            <a:off x="3109197" y="3287451"/>
            <a:ext cx="2078861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bad 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8F6817B-4ABE-4C83-8927-E8D4E4348062}"/>
              </a:ext>
            </a:extLst>
          </p:cNvPr>
          <p:cNvSpPr txBox="1">
            <a:spLocks/>
          </p:cNvSpPr>
          <p:nvPr/>
        </p:nvSpPr>
        <p:spPr>
          <a:xfrm>
            <a:off x="6000106" y="3287451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Eyfsnew" panose="02000503000000000000" pitchFamily="2" charset="0"/>
              </a:rPr>
              <a:t>worst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7C6F5826-388D-4C5C-872B-5EEFFFCA846C}"/>
              </a:ext>
            </a:extLst>
          </p:cNvPr>
          <p:cNvSpPr txBox="1">
            <a:spLocks/>
          </p:cNvSpPr>
          <p:nvPr/>
        </p:nvSpPr>
        <p:spPr>
          <a:xfrm>
            <a:off x="3109197" y="4160323"/>
            <a:ext cx="2078861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many 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8BE65B4B-D839-4DEB-9003-4EBE1D7A0078}"/>
              </a:ext>
            </a:extLst>
          </p:cNvPr>
          <p:cNvSpPr txBox="1">
            <a:spLocks/>
          </p:cNvSpPr>
          <p:nvPr/>
        </p:nvSpPr>
        <p:spPr>
          <a:xfrm>
            <a:off x="6000106" y="4160323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Eyfsnew" panose="02000503000000000000" pitchFamily="2" charset="0"/>
              </a:rPr>
              <a:t>most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96BC8-6799-42DF-AE25-614ED7958779}"/>
              </a:ext>
            </a:extLst>
          </p:cNvPr>
          <p:cNvSpPr txBox="1"/>
          <p:nvPr/>
        </p:nvSpPr>
        <p:spPr>
          <a:xfrm>
            <a:off x="3434169" y="1884235"/>
            <a:ext cx="148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adjective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AE668-91BF-4FB7-B28D-E4C17B4C660C}"/>
              </a:ext>
            </a:extLst>
          </p:cNvPr>
          <p:cNvSpPr txBox="1"/>
          <p:nvPr/>
        </p:nvSpPr>
        <p:spPr>
          <a:xfrm>
            <a:off x="5908297" y="1884235"/>
            <a:ext cx="3174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superlative adjective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C0E214-12E5-4F71-AAD1-169213CF7B56}"/>
              </a:ext>
            </a:extLst>
          </p:cNvPr>
          <p:cNvSpPr txBox="1"/>
          <p:nvPr/>
        </p:nvSpPr>
        <p:spPr>
          <a:xfrm>
            <a:off x="5618243" y="2284345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F3E302-4CB1-4D7B-9EBD-D9CBCEE869E2}"/>
              </a:ext>
            </a:extLst>
          </p:cNvPr>
          <p:cNvSpPr txBox="1"/>
          <p:nvPr/>
        </p:nvSpPr>
        <p:spPr>
          <a:xfrm>
            <a:off x="5618243" y="3151543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EA641E-9098-4172-8320-D4209473DD7D}"/>
              </a:ext>
            </a:extLst>
          </p:cNvPr>
          <p:cNvSpPr txBox="1"/>
          <p:nvPr/>
        </p:nvSpPr>
        <p:spPr>
          <a:xfrm>
            <a:off x="5618243" y="4018742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3724699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2678A9-1CF4-44E9-B942-E2DF37F2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6B5D18F-826B-4652-AEC9-8AD6DBDCC735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53275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With many superlative adjectives, we often add the word ‘</a:t>
            </a:r>
            <a:r>
              <a:rPr lang="en-GB" dirty="0">
                <a:solidFill>
                  <a:srgbClr val="1D619C"/>
                </a:solidFill>
              </a:rPr>
              <a:t>the</a:t>
            </a:r>
            <a:r>
              <a:rPr lang="en-GB" dirty="0"/>
              <a:t>’ when using them in a sentence.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4200" b="0" dirty="0">
                <a:latin typeface="Eyfsnew" panose="02000503000000000000" pitchFamily="2" charset="0"/>
              </a:rPr>
              <a:t>That pantomime was </a:t>
            </a:r>
            <a:r>
              <a:rPr lang="en-GB" sz="4200" b="0" dirty="0">
                <a:solidFill>
                  <a:srgbClr val="1D619C"/>
                </a:solidFill>
                <a:latin typeface="Eyfsnew" panose="02000503000000000000" pitchFamily="2" charset="0"/>
              </a:rPr>
              <a:t>the</a:t>
            </a:r>
            <a:r>
              <a:rPr lang="en-GB" sz="4200" b="0" dirty="0">
                <a:latin typeface="Eyfsnew" panose="02000503000000000000" pitchFamily="2" charset="0"/>
              </a:rPr>
              <a:t> funniest I’ve ever seen.</a:t>
            </a:r>
          </a:p>
          <a:p>
            <a:endParaRPr lang="en-GB" sz="4200" b="0" dirty="0">
              <a:latin typeface="Eyfsnew" panose="02000503000000000000" pitchFamily="2" charset="0"/>
            </a:endParaRPr>
          </a:p>
          <a:p>
            <a:r>
              <a:rPr lang="en-GB" sz="4200" b="0" dirty="0">
                <a:latin typeface="Eyfsnew" panose="02000503000000000000" pitchFamily="2" charset="0"/>
              </a:rPr>
              <a:t>Mum said </a:t>
            </a:r>
            <a:r>
              <a:rPr lang="en-GB" sz="4200" b="0" dirty="0">
                <a:solidFill>
                  <a:srgbClr val="1D619C"/>
                </a:solidFill>
                <a:latin typeface="Eyfsnew" panose="02000503000000000000" pitchFamily="2" charset="0"/>
              </a:rPr>
              <a:t>the</a:t>
            </a:r>
            <a:r>
              <a:rPr lang="en-GB" sz="4200" b="0" dirty="0">
                <a:latin typeface="Eyfsnew" panose="02000503000000000000" pitchFamily="2" charset="0"/>
              </a:rPr>
              <a:t> latest I can get up is eight o’clock.</a:t>
            </a:r>
          </a:p>
          <a:p>
            <a:endParaRPr lang="en-GB" sz="4200" b="0" dirty="0">
              <a:latin typeface="Eyfsnew" panose="02000503000000000000" pitchFamily="2" charset="0"/>
            </a:endParaRPr>
          </a:p>
          <a:p>
            <a:r>
              <a:rPr lang="en-GB" sz="4200" b="0" dirty="0">
                <a:latin typeface="Eyfsnew" panose="02000503000000000000" pitchFamily="2" charset="0"/>
              </a:rPr>
              <a:t>I have </a:t>
            </a:r>
            <a:r>
              <a:rPr lang="en-GB" sz="4200" b="0" dirty="0">
                <a:solidFill>
                  <a:srgbClr val="1D619C"/>
                </a:solidFill>
                <a:latin typeface="Eyfsnew" panose="02000503000000000000" pitchFamily="2" charset="0"/>
              </a:rPr>
              <a:t>the</a:t>
            </a:r>
            <a:r>
              <a:rPr lang="en-GB" sz="4200" b="0" dirty="0">
                <a:latin typeface="Eyfsnew" panose="02000503000000000000" pitchFamily="2" charset="0"/>
              </a:rPr>
              <a:t> messiest</a:t>
            </a:r>
            <a:r>
              <a:rPr lang="en-GB" sz="4200" b="0" dirty="0">
                <a:solidFill>
                  <a:srgbClr val="FFBB00"/>
                </a:solidFill>
                <a:latin typeface="Eyfsnew" panose="02000503000000000000" pitchFamily="2" charset="0"/>
              </a:rPr>
              <a:t> </a:t>
            </a:r>
            <a:r>
              <a:rPr lang="en-GB" sz="4200" b="0" dirty="0">
                <a:latin typeface="Eyfsnew" panose="02000503000000000000" pitchFamily="2" charset="0"/>
              </a:rPr>
              <a:t>bedroom in our house.</a:t>
            </a:r>
          </a:p>
        </p:txBody>
      </p:sp>
    </p:spTree>
    <p:extLst>
      <p:ext uri="{BB962C8B-B14F-4D97-AF65-F5344CB8AC3E}">
        <p14:creationId xmlns:p14="http://schemas.microsoft.com/office/powerpoint/2010/main" val="409622418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6B9130-0A17-450E-AC42-2FB06C9E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4477DF-A1B7-4B5C-8C1B-EF053E032EFA}"/>
              </a:ext>
            </a:extLst>
          </p:cNvPr>
          <p:cNvSpPr txBox="1">
            <a:spLocks/>
          </p:cNvSpPr>
          <p:nvPr/>
        </p:nvSpPr>
        <p:spPr>
          <a:xfrm>
            <a:off x="261938" y="289356"/>
            <a:ext cx="11712575" cy="51856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Some adjectives are turned into superlative adjectives by adding either ‘</a:t>
            </a:r>
            <a:r>
              <a:rPr lang="en-GB" dirty="0">
                <a:solidFill>
                  <a:srgbClr val="00B2CE"/>
                </a:solidFill>
              </a:rPr>
              <a:t>least</a:t>
            </a:r>
            <a:r>
              <a:rPr lang="en-GB" dirty="0"/>
              <a:t>’ or ‘</a:t>
            </a:r>
            <a:r>
              <a:rPr lang="en-GB" dirty="0">
                <a:solidFill>
                  <a:srgbClr val="00B2CE"/>
                </a:solidFill>
              </a:rPr>
              <a:t>most</a:t>
            </a:r>
            <a:r>
              <a:rPr lang="en-GB" dirty="0"/>
              <a:t>’ instead of adding the ‘</a:t>
            </a:r>
            <a:r>
              <a:rPr lang="en-GB" dirty="0" err="1"/>
              <a:t>est</a:t>
            </a:r>
            <a:r>
              <a:rPr lang="en-GB" dirty="0"/>
              <a:t>’ suffix.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4200" b="0" dirty="0">
                <a:latin typeface="Eyfsnew" panose="02000503000000000000" pitchFamily="2" charset="0"/>
              </a:rPr>
              <a:t>The rose is the </a:t>
            </a:r>
            <a:r>
              <a:rPr lang="en-GB" sz="4200" b="0" dirty="0">
                <a:solidFill>
                  <a:srgbClr val="00B2CE"/>
                </a:solidFill>
                <a:latin typeface="Eyfsnew" panose="02000503000000000000" pitchFamily="2" charset="0"/>
              </a:rPr>
              <a:t>most</a:t>
            </a:r>
            <a:r>
              <a:rPr lang="en-GB" sz="4200" b="0" dirty="0">
                <a:latin typeface="Eyfsnew" panose="02000503000000000000" pitchFamily="2" charset="0"/>
              </a:rPr>
              <a:t> beautiful flower I have ever seen.</a:t>
            </a:r>
          </a:p>
          <a:p>
            <a:endParaRPr lang="en-GB" sz="4200" b="0" dirty="0">
              <a:latin typeface="Eyfsnew" panose="02000503000000000000" pitchFamily="2" charset="0"/>
            </a:endParaRPr>
          </a:p>
          <a:p>
            <a:r>
              <a:rPr lang="en-GB" sz="4200" b="0" dirty="0">
                <a:latin typeface="Eyfsnew" panose="02000503000000000000" pitchFamily="2" charset="0"/>
              </a:rPr>
              <a:t>I bought the </a:t>
            </a:r>
            <a:r>
              <a:rPr lang="en-GB" sz="4200" b="0" dirty="0">
                <a:solidFill>
                  <a:srgbClr val="00B2CE"/>
                </a:solidFill>
                <a:latin typeface="Eyfsnew" panose="02000503000000000000" pitchFamily="2" charset="0"/>
              </a:rPr>
              <a:t>least</a:t>
            </a:r>
            <a:r>
              <a:rPr lang="en-GB" sz="4200" b="0" dirty="0">
                <a:latin typeface="Eyfsnew" panose="02000503000000000000" pitchFamily="2" charset="0"/>
              </a:rPr>
              <a:t> expensive trainers I could find.</a:t>
            </a:r>
          </a:p>
          <a:p>
            <a:endParaRPr lang="en-GB" sz="4200" b="0" dirty="0">
              <a:latin typeface="Eyfsnew" panose="02000503000000000000" pitchFamily="2" charset="0"/>
            </a:endParaRPr>
          </a:p>
          <a:p>
            <a:r>
              <a:rPr lang="en-GB" sz="4200" b="0" dirty="0">
                <a:latin typeface="Eyfsnew" panose="02000503000000000000" pitchFamily="2" charset="0"/>
              </a:rPr>
              <a:t>We saw the </a:t>
            </a:r>
            <a:r>
              <a:rPr lang="en-GB" sz="4200" b="0" dirty="0">
                <a:solidFill>
                  <a:srgbClr val="00B2CE"/>
                </a:solidFill>
                <a:latin typeface="Eyfsnew" panose="02000503000000000000" pitchFamily="2" charset="0"/>
              </a:rPr>
              <a:t>most </a:t>
            </a:r>
            <a:r>
              <a:rPr lang="en-GB" sz="4200" b="0" dirty="0">
                <a:latin typeface="Eyfsnew" panose="02000503000000000000" pitchFamily="2" charset="0"/>
              </a:rPr>
              <a:t>gigantic sky scraper in London.</a:t>
            </a:r>
          </a:p>
          <a:p>
            <a:endParaRPr lang="en-GB" sz="4000" b="0" dirty="0">
              <a:latin typeface="Eyfs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17447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03EB0B-0589-498F-88B6-9D355C5AE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E27A2F4-46FA-40F8-ADDF-5591359F1631}"/>
              </a:ext>
            </a:extLst>
          </p:cNvPr>
          <p:cNvSpPr txBox="1">
            <a:spLocks/>
          </p:cNvSpPr>
          <p:nvPr/>
        </p:nvSpPr>
        <p:spPr>
          <a:xfrm>
            <a:off x="261938" y="289356"/>
            <a:ext cx="11712575" cy="46577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GB" dirty="0"/>
              <a:t>Which sentences are correct?</a:t>
            </a:r>
          </a:p>
          <a:p>
            <a:pPr defTabSz="685800">
              <a:defRPr/>
            </a:pPr>
            <a:endParaRPr lang="en-GB" dirty="0"/>
          </a:p>
          <a:p>
            <a:pPr defTabSz="685800">
              <a:lnSpc>
                <a:spcPct val="150000"/>
              </a:lnSpc>
              <a:defRPr/>
            </a:pPr>
            <a:r>
              <a:rPr lang="en-GB" sz="4200" b="0" dirty="0">
                <a:solidFill>
                  <a:prstClr val="black"/>
                </a:solidFill>
                <a:latin typeface="Eyfsnew" panose="02000503000000000000" pitchFamily="2" charset="0"/>
              </a:rPr>
              <a:t>A. I had the </a:t>
            </a:r>
            <a:r>
              <a:rPr lang="en-GB" sz="4200" b="0" dirty="0" err="1">
                <a:solidFill>
                  <a:prstClr val="black"/>
                </a:solidFill>
                <a:latin typeface="Eyfsnew" panose="02000503000000000000" pitchFamily="2" charset="0"/>
              </a:rPr>
              <a:t>goodest</a:t>
            </a:r>
            <a:r>
              <a:rPr lang="en-GB" sz="4200" b="0" dirty="0">
                <a:solidFill>
                  <a:prstClr val="black"/>
                </a:solidFill>
                <a:latin typeface="Eyfsnew" panose="02000503000000000000" pitchFamily="2" charset="0"/>
              </a:rPr>
              <a:t> birthday party.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GB" sz="4200" b="0" dirty="0">
                <a:solidFill>
                  <a:prstClr val="black"/>
                </a:solidFill>
                <a:latin typeface="Eyfsnew" panose="02000503000000000000" pitchFamily="2" charset="0"/>
              </a:rPr>
              <a:t>B. Tom won the most games.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GB" sz="4200" b="0" dirty="0">
                <a:solidFill>
                  <a:prstClr val="black"/>
                </a:solidFill>
                <a:latin typeface="Eyfsnew" panose="02000503000000000000" pitchFamily="2" charset="0"/>
              </a:rPr>
              <a:t>C. Mum made me tastiest birthday cake.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GB" sz="4200" b="0" dirty="0">
                <a:solidFill>
                  <a:prstClr val="black"/>
                </a:solidFill>
                <a:latin typeface="Eyfsnew" panose="02000503000000000000" pitchFamily="2" charset="0"/>
              </a:rPr>
              <a:t>D. It was the creamiest cake I had ever tasted.</a:t>
            </a:r>
            <a:endParaRPr lang="en-GB" sz="4200" b="0" dirty="0">
              <a:solidFill>
                <a:prstClr val="black"/>
              </a:solidFill>
              <a:latin typeface="Cs Eyfs Font" panose="02000503000000000000" pitchFamily="2" charset="0"/>
            </a:endParaRPr>
          </a:p>
          <a:p>
            <a:pPr marL="742950" indent="-742950" defTabSz="685800">
              <a:buFont typeface="Arial" panose="020B0604020202020204" pitchFamily="34" charset="0"/>
              <a:buAutoNum type="alphaUcPeriod"/>
              <a:defRPr/>
            </a:pPr>
            <a:endParaRPr lang="en-GB" sz="4000" b="0" dirty="0">
              <a:solidFill>
                <a:prstClr val="black"/>
              </a:solidFill>
              <a:latin typeface="Cs Eyfs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6915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EA781-3B27-47E8-950E-64DFE0717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1A2ABC2-10C5-412E-9744-CDBC61B85B8E}"/>
              </a:ext>
            </a:extLst>
          </p:cNvPr>
          <p:cNvSpPr txBox="1">
            <a:spLocks/>
          </p:cNvSpPr>
          <p:nvPr/>
        </p:nvSpPr>
        <p:spPr>
          <a:xfrm>
            <a:off x="261938" y="289356"/>
            <a:ext cx="11712575" cy="4934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GB" dirty="0"/>
              <a:t>Which sentences are correct?</a:t>
            </a:r>
          </a:p>
          <a:p>
            <a:pPr defTabSz="685800">
              <a:defRPr/>
            </a:pPr>
            <a:endParaRPr lang="en-GB" dirty="0"/>
          </a:p>
          <a:p>
            <a:pPr defTabSz="685800">
              <a:lnSpc>
                <a:spcPct val="150000"/>
              </a:lnSpc>
              <a:defRPr/>
            </a:pPr>
            <a:r>
              <a:rPr lang="en-GB" sz="4200" b="0" dirty="0">
                <a:solidFill>
                  <a:prstClr val="black"/>
                </a:solidFill>
                <a:latin typeface="Eyfsnew" panose="02000503000000000000" pitchFamily="2" charset="0"/>
              </a:rPr>
              <a:t>A. I had the </a:t>
            </a:r>
            <a:r>
              <a:rPr lang="en-GB" sz="4200" b="0" dirty="0" err="1">
                <a:solidFill>
                  <a:prstClr val="black"/>
                </a:solidFill>
                <a:latin typeface="Eyfsnew" panose="02000503000000000000" pitchFamily="2" charset="0"/>
              </a:rPr>
              <a:t>goodest</a:t>
            </a:r>
            <a:r>
              <a:rPr lang="en-GB" sz="4200" b="0" dirty="0">
                <a:solidFill>
                  <a:prstClr val="black"/>
                </a:solidFill>
                <a:latin typeface="Eyfsnew" panose="02000503000000000000" pitchFamily="2" charset="0"/>
              </a:rPr>
              <a:t> birthday party.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GB" sz="4200" b="0" dirty="0">
                <a:solidFill>
                  <a:srgbClr val="F76756"/>
                </a:solidFill>
                <a:latin typeface="Eyfsnew" panose="02000503000000000000" pitchFamily="2" charset="0"/>
              </a:rPr>
              <a:t>B. Tom won the most games.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GB" sz="4200" b="0" dirty="0">
                <a:solidFill>
                  <a:prstClr val="black"/>
                </a:solidFill>
                <a:latin typeface="Eyfsnew" panose="02000503000000000000" pitchFamily="2" charset="0"/>
              </a:rPr>
              <a:t>C. Mum made me tastiest birthday cake.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GB" sz="4200" b="0" dirty="0">
                <a:solidFill>
                  <a:srgbClr val="F76756"/>
                </a:solidFill>
                <a:latin typeface="Eyfsnew" panose="02000503000000000000" pitchFamily="2" charset="0"/>
              </a:rPr>
              <a:t>D. It was the creamiest cake I had ever tasted.</a:t>
            </a:r>
            <a:endParaRPr lang="en-GB" sz="4200" b="0" dirty="0">
              <a:solidFill>
                <a:srgbClr val="F76756"/>
              </a:solidFill>
              <a:latin typeface="Cs Eyfs Font" panose="02000503000000000000" pitchFamily="2" charset="0"/>
            </a:endParaRPr>
          </a:p>
          <a:p>
            <a:pPr marL="742950" indent="-742950" defTabSz="685800">
              <a:buFont typeface="Arial" panose="020B0604020202020204" pitchFamily="34" charset="0"/>
              <a:buAutoNum type="alphaUcPeriod"/>
              <a:defRPr/>
            </a:pPr>
            <a:endParaRPr lang="en-GB" sz="4000" b="0" dirty="0">
              <a:solidFill>
                <a:prstClr val="black"/>
              </a:solidFill>
              <a:latin typeface="Cs Eyfs Font" panose="02000503000000000000" pitchFamily="2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3C21C5-989E-4BCA-A4D7-34D9C77B91FF}"/>
              </a:ext>
            </a:extLst>
          </p:cNvPr>
          <p:cNvSpPr txBox="1">
            <a:spLocks/>
          </p:cNvSpPr>
          <p:nvPr/>
        </p:nvSpPr>
        <p:spPr>
          <a:xfrm>
            <a:off x="261938" y="5509193"/>
            <a:ext cx="11712575" cy="9678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GB" sz="2000" dirty="0">
                <a:solidFill>
                  <a:srgbClr val="F76756"/>
                </a:solidFill>
                <a:latin typeface="+mn-lt"/>
              </a:rPr>
              <a:t>A should say ‘I had the </a:t>
            </a:r>
            <a:r>
              <a:rPr lang="en-GB" sz="2000" u="sng" dirty="0">
                <a:solidFill>
                  <a:srgbClr val="F76756"/>
                </a:solidFill>
                <a:latin typeface="+mn-lt"/>
              </a:rPr>
              <a:t>best</a:t>
            </a:r>
            <a:r>
              <a:rPr lang="en-GB" sz="2000" dirty="0">
                <a:solidFill>
                  <a:srgbClr val="F76756"/>
                </a:solidFill>
                <a:latin typeface="+mn-lt"/>
              </a:rPr>
              <a:t> birthday party.’</a:t>
            </a:r>
          </a:p>
          <a:p>
            <a:pPr defTabSz="685800">
              <a:defRPr/>
            </a:pPr>
            <a:r>
              <a:rPr lang="en-GB" sz="2000" dirty="0">
                <a:solidFill>
                  <a:srgbClr val="F76756"/>
                </a:solidFill>
                <a:latin typeface="+mn-lt"/>
              </a:rPr>
              <a:t>C should say ‘Mum made me </a:t>
            </a:r>
            <a:r>
              <a:rPr lang="en-GB" sz="2000" u="sng" dirty="0">
                <a:solidFill>
                  <a:srgbClr val="F76756"/>
                </a:solidFill>
                <a:latin typeface="+mn-lt"/>
              </a:rPr>
              <a:t>the</a:t>
            </a:r>
            <a:r>
              <a:rPr lang="en-GB" sz="2000" dirty="0">
                <a:solidFill>
                  <a:srgbClr val="F76756"/>
                </a:solidFill>
                <a:latin typeface="+mn-lt"/>
              </a:rPr>
              <a:t> tastiest birthday cake.’</a:t>
            </a:r>
          </a:p>
          <a:p>
            <a:pPr marL="742950" indent="-742950" defTabSz="685800">
              <a:buFont typeface="Arial" panose="020B0604020202020204" pitchFamily="34" charset="0"/>
              <a:buAutoNum type="alphaUcPeriod"/>
              <a:defRPr/>
            </a:pPr>
            <a:endParaRPr lang="en-GB" sz="2000" b="0" dirty="0">
              <a:solidFill>
                <a:prstClr val="black"/>
              </a:solidFill>
              <a:latin typeface="Cs Eyfs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25797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72443-594C-4D28-8957-094D6D6E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162A5-CB9F-45EF-80D1-6B05FDBC712A}"/>
              </a:ext>
            </a:extLst>
          </p:cNvPr>
          <p:cNvSpPr txBox="1"/>
          <p:nvPr/>
        </p:nvSpPr>
        <p:spPr>
          <a:xfrm>
            <a:off x="1614467" y="2686017"/>
            <a:ext cx="8963066" cy="10895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 know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how to add the suffix ‘est’ to form superlative adjectives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let’s apply our learning to some further application and reasoning questions.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16001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6DEA0D-A4D5-47FC-8152-CB0AF5785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1F0B3D-0493-40F4-A236-A7EF57F3A16E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Using a superlative adjective, write a sentence about the fruit. </a:t>
            </a:r>
          </a:p>
        </p:txBody>
      </p:sp>
    </p:spTree>
    <p:extLst>
      <p:ext uri="{BB962C8B-B14F-4D97-AF65-F5344CB8AC3E}">
        <p14:creationId xmlns:p14="http://schemas.microsoft.com/office/powerpoint/2010/main" val="3842094924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B8C61-BAEF-48E5-A6AD-4A3AE8A3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57329E-806E-4AF6-847E-B1ED35E28E7B}"/>
              </a:ext>
            </a:extLst>
          </p:cNvPr>
          <p:cNvSpPr txBox="1">
            <a:spLocks/>
          </p:cNvSpPr>
          <p:nvPr/>
        </p:nvSpPr>
        <p:spPr>
          <a:xfrm>
            <a:off x="261938" y="289356"/>
            <a:ext cx="11712575" cy="5666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Using a superlative adjective, write a sentence about the fruit.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>
                <a:solidFill>
                  <a:srgbClr val="F76756"/>
                </a:solidFill>
              </a:rPr>
              <a:t>Various answers, for example:</a:t>
            </a:r>
            <a:endParaRPr lang="en-GB" sz="2000" dirty="0"/>
          </a:p>
          <a:p>
            <a:r>
              <a:rPr lang="en-GB" sz="4200" b="0" dirty="0">
                <a:solidFill>
                  <a:srgbClr val="F76756"/>
                </a:solidFill>
                <a:latin typeface="Eyfsnew" panose="02000503000000000000" pitchFamily="2" charset="0"/>
              </a:rPr>
              <a:t>That was the sweetest pineapple I have ever tasted.</a:t>
            </a:r>
            <a:endParaRPr lang="en-GB" sz="4200" dirty="0">
              <a:latin typeface="Eyfs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2742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6A7095-5530-4D98-B096-CD227531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05A07B-87B7-452A-B3C6-4120EE9EF818}"/>
              </a:ext>
            </a:extLst>
          </p:cNvPr>
          <p:cNvSpPr txBox="1"/>
          <p:nvPr/>
        </p:nvSpPr>
        <p:spPr>
          <a:xfrm>
            <a:off x="1614467" y="2686017"/>
            <a:ext cx="8963066" cy="10895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Let’s start with a question about adding the suffix ‘er’ to form comparative adjectives, which is linked to the new learning later in this lesson.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034182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797A84-7CBA-493D-B7E0-BE75E452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CFEC98-95B6-46FA-B070-D92A166CD8DF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292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Jack has added the suffix ‘</a:t>
            </a:r>
            <a:r>
              <a:rPr lang="en-GB" dirty="0" err="1"/>
              <a:t>est</a:t>
            </a:r>
            <a:r>
              <a:rPr lang="en-GB" dirty="0"/>
              <a:t>’ to the adjective ‘funny’ and used the new word in a sentence.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4200" b="0" dirty="0">
                <a:latin typeface="Eyfsnew" panose="02000503000000000000" pitchFamily="2" charset="0"/>
              </a:rPr>
              <a:t>           My friend told me </a:t>
            </a:r>
            <a:r>
              <a:rPr lang="en-GB" sz="4200" b="0" dirty="0" err="1">
                <a:latin typeface="Eyfsnew" panose="02000503000000000000" pitchFamily="2" charset="0"/>
              </a:rPr>
              <a:t>funnyest</a:t>
            </a:r>
            <a:r>
              <a:rPr lang="en-GB" sz="4200" b="0" dirty="0">
                <a:latin typeface="Eyfsnew" panose="02000503000000000000" pitchFamily="2" charset="0"/>
              </a:rPr>
              <a:t> joke I have ever heard.</a:t>
            </a:r>
            <a:endParaRPr lang="en-GB" sz="4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0A819-7F8B-4BAB-8117-84FD34D074D8}"/>
              </a:ext>
            </a:extLst>
          </p:cNvPr>
          <p:cNvSpPr txBox="1"/>
          <p:nvPr/>
        </p:nvSpPr>
        <p:spPr>
          <a:xfrm>
            <a:off x="261939" y="3435230"/>
            <a:ext cx="11712574" cy="11244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he correct?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196245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735ECC-7E83-4483-9447-930E7AE1F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E29C060-2641-4E82-84C1-94C11D8D467D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292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Jack has added the suffix ‘</a:t>
            </a:r>
            <a:r>
              <a:rPr lang="en-GB" dirty="0" err="1"/>
              <a:t>est</a:t>
            </a:r>
            <a:r>
              <a:rPr lang="en-GB" dirty="0"/>
              <a:t>’ to the adjective ‘funny’ and used the new word in a sentence.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4200" b="0" dirty="0">
                <a:latin typeface="Eyfsnew" panose="02000503000000000000" pitchFamily="2" charset="0"/>
              </a:rPr>
              <a:t>           My friend told me </a:t>
            </a:r>
            <a:r>
              <a:rPr lang="en-GB" sz="4200" b="0" dirty="0" err="1">
                <a:latin typeface="Eyfsnew" panose="02000503000000000000" pitchFamily="2" charset="0"/>
              </a:rPr>
              <a:t>funnyest</a:t>
            </a:r>
            <a:r>
              <a:rPr lang="en-GB" sz="4200" b="0" dirty="0">
                <a:latin typeface="Eyfsnew" panose="02000503000000000000" pitchFamily="2" charset="0"/>
              </a:rPr>
              <a:t> joke I have ever heard.</a:t>
            </a:r>
            <a:endParaRPr lang="en-GB" sz="4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2CFC4-565D-47AA-96FD-1E44B74F5A46}"/>
              </a:ext>
            </a:extLst>
          </p:cNvPr>
          <p:cNvSpPr txBox="1"/>
          <p:nvPr/>
        </p:nvSpPr>
        <p:spPr>
          <a:xfrm>
            <a:off x="261939" y="3435230"/>
            <a:ext cx="11712574" cy="15296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he correct?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Jack is incorrect because...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234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C81EDD-1E55-402A-8896-6432ECBD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088D91E-A525-426C-B66F-FF5EC6D50A2D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292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Jack has added the suffix ‘</a:t>
            </a:r>
            <a:r>
              <a:rPr lang="en-GB" dirty="0" err="1"/>
              <a:t>est</a:t>
            </a:r>
            <a:r>
              <a:rPr lang="en-GB" dirty="0"/>
              <a:t>’ to the adjective ‘funny’ and used the new word in a sentence.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4200" b="0" dirty="0">
                <a:latin typeface="Eyfsnew" panose="02000503000000000000" pitchFamily="2" charset="0"/>
              </a:rPr>
              <a:t>           My friend told me </a:t>
            </a:r>
            <a:r>
              <a:rPr lang="en-GB" sz="4200" b="0" dirty="0" err="1">
                <a:latin typeface="Eyfsnew" panose="02000503000000000000" pitchFamily="2" charset="0"/>
              </a:rPr>
              <a:t>funnyest</a:t>
            </a:r>
            <a:r>
              <a:rPr lang="en-GB" sz="4200" b="0" dirty="0">
                <a:latin typeface="Eyfsnew" panose="02000503000000000000" pitchFamily="2" charset="0"/>
              </a:rPr>
              <a:t> joke I have ever heard.</a:t>
            </a:r>
            <a:endParaRPr lang="en-GB" sz="420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D34E32B-36DE-45FF-BF7D-8800B4B2859E}"/>
              </a:ext>
            </a:extLst>
          </p:cNvPr>
          <p:cNvSpPr txBox="1">
            <a:spLocks/>
          </p:cNvSpPr>
          <p:nvPr/>
        </p:nvSpPr>
        <p:spPr>
          <a:xfrm>
            <a:off x="261939" y="3435230"/>
            <a:ext cx="11712574" cy="27307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706F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Is he correct? Explain your answer.</a:t>
            </a:r>
          </a:p>
          <a:p>
            <a:r>
              <a:rPr lang="en-GB" sz="2000" dirty="0">
                <a:solidFill>
                  <a:srgbClr val="F76756"/>
                </a:solidFill>
              </a:rPr>
              <a:t>Jack is incorrect because he should have changed the ‘y’ at the end of ‘funny’ to an ‘</a:t>
            </a:r>
            <a:r>
              <a:rPr lang="en-GB" sz="2000" dirty="0" err="1">
                <a:solidFill>
                  <a:srgbClr val="F76756"/>
                </a:solidFill>
              </a:rPr>
              <a:t>i</a:t>
            </a:r>
            <a:r>
              <a:rPr lang="en-GB" sz="2000" dirty="0">
                <a:solidFill>
                  <a:srgbClr val="F76756"/>
                </a:solidFill>
              </a:rPr>
              <a:t>’. He also should have added the word ‘the’ to the sentence. The sentence should say:</a:t>
            </a:r>
            <a:endParaRPr lang="en-GB" sz="2000" dirty="0"/>
          </a:p>
          <a:p>
            <a:r>
              <a:rPr lang="en-GB" sz="4200" b="0" dirty="0">
                <a:solidFill>
                  <a:srgbClr val="F76756"/>
                </a:solidFill>
                <a:latin typeface="Eyfsnew" panose="02000503000000000000" pitchFamily="2" charset="0"/>
              </a:rPr>
              <a:t>My friend told me </a:t>
            </a:r>
            <a:r>
              <a:rPr lang="en-GB" sz="4200" b="0" u="sng" dirty="0">
                <a:solidFill>
                  <a:srgbClr val="F76756"/>
                </a:solidFill>
                <a:latin typeface="Eyfsnew" panose="02000503000000000000" pitchFamily="2" charset="0"/>
              </a:rPr>
              <a:t>the</a:t>
            </a:r>
            <a:r>
              <a:rPr lang="en-GB" sz="4200" b="0" dirty="0">
                <a:solidFill>
                  <a:srgbClr val="F76756"/>
                </a:solidFill>
                <a:latin typeface="Eyfsnew" panose="02000503000000000000" pitchFamily="2" charset="0"/>
              </a:rPr>
              <a:t> funn</a:t>
            </a:r>
            <a:r>
              <a:rPr lang="en-GB" sz="4200" b="0" u="sng" dirty="0">
                <a:solidFill>
                  <a:srgbClr val="F76756"/>
                </a:solidFill>
                <a:latin typeface="Eyfsnew" panose="02000503000000000000" pitchFamily="2" charset="0"/>
              </a:rPr>
              <a:t>i</a:t>
            </a:r>
            <a:r>
              <a:rPr lang="en-GB" sz="4200" b="0" dirty="0">
                <a:solidFill>
                  <a:srgbClr val="F76756"/>
                </a:solidFill>
                <a:latin typeface="Eyfsnew" panose="02000503000000000000" pitchFamily="2" charset="0"/>
              </a:rPr>
              <a:t>est joke I have ever heard.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>
              <a:solidFill>
                <a:srgbClr val="F76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87822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C72B6-0AF5-4FE2-9CA3-7EB3EEEA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40C0A6-F7B9-4813-8DFF-ABF1FDA57081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223651414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E8069F-B7E8-4CB4-9636-6266F44D0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55D51F-4BB0-434B-938F-AB4033C86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708740"/>
              </p:ext>
            </p:extLst>
          </p:nvPr>
        </p:nvGraphicFramePr>
        <p:xfrm>
          <a:off x="3356492" y="1470230"/>
          <a:ext cx="5479015" cy="3869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3569">
                  <a:extLst>
                    <a:ext uri="{9D8B030D-6E8A-4147-A177-3AD203B41FA5}">
                      <a16:colId xmlns:a16="http://schemas.microsoft.com/office/drawing/2014/main" val="3856024064"/>
                    </a:ext>
                  </a:extLst>
                </a:gridCol>
                <a:gridCol w="1311877">
                  <a:extLst>
                    <a:ext uri="{9D8B030D-6E8A-4147-A177-3AD203B41FA5}">
                      <a16:colId xmlns:a16="http://schemas.microsoft.com/office/drawing/2014/main" val="3870022226"/>
                    </a:ext>
                  </a:extLst>
                </a:gridCol>
                <a:gridCol w="2083569">
                  <a:extLst>
                    <a:ext uri="{9D8B030D-6E8A-4147-A177-3AD203B41FA5}">
                      <a16:colId xmlns:a16="http://schemas.microsoft.com/office/drawing/2014/main" val="2545444097"/>
                    </a:ext>
                  </a:extLst>
                </a:gridCol>
              </a:tblGrid>
              <a:tr h="770909"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tiny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thinnest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729954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525116"/>
                  </a:ext>
                </a:extLst>
              </a:tr>
              <a:tr h="770909"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thin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tallest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761963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974797"/>
                  </a:ext>
                </a:extLst>
              </a:tr>
              <a:tr h="770400"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tall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tiniest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21434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FE07CB-4314-467B-94CF-F68DBE20265B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E0C74-1ECD-4D43-A1F6-2E00E1C4EBF5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Join each root word to its superlative.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82509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AADC4-51A8-47FE-A6C0-102A3B83E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FDF3B3-3630-4A6F-91F6-BEB6A3599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04185"/>
              </p:ext>
            </p:extLst>
          </p:nvPr>
        </p:nvGraphicFramePr>
        <p:xfrm>
          <a:off x="3356492" y="1470230"/>
          <a:ext cx="5479015" cy="3869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3569">
                  <a:extLst>
                    <a:ext uri="{9D8B030D-6E8A-4147-A177-3AD203B41FA5}">
                      <a16:colId xmlns:a16="http://schemas.microsoft.com/office/drawing/2014/main" val="3856024064"/>
                    </a:ext>
                  </a:extLst>
                </a:gridCol>
                <a:gridCol w="1311877">
                  <a:extLst>
                    <a:ext uri="{9D8B030D-6E8A-4147-A177-3AD203B41FA5}">
                      <a16:colId xmlns:a16="http://schemas.microsoft.com/office/drawing/2014/main" val="3870022226"/>
                    </a:ext>
                  </a:extLst>
                </a:gridCol>
                <a:gridCol w="2083569">
                  <a:extLst>
                    <a:ext uri="{9D8B030D-6E8A-4147-A177-3AD203B41FA5}">
                      <a16:colId xmlns:a16="http://schemas.microsoft.com/office/drawing/2014/main" val="2545444097"/>
                    </a:ext>
                  </a:extLst>
                </a:gridCol>
              </a:tblGrid>
              <a:tr h="770909"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tiny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thinnest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729954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525116"/>
                  </a:ext>
                </a:extLst>
              </a:tr>
              <a:tr h="770909"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thin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tallest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761963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974797"/>
                  </a:ext>
                </a:extLst>
              </a:tr>
              <a:tr h="770400"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tall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200" b="0" dirty="0">
                        <a:latin typeface="Eyfsnew" panose="02000503000000000000" pitchFamily="2" charset="0"/>
                      </a:endParaRP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200" b="0" dirty="0">
                          <a:latin typeface="Eyfsnew" panose="02000503000000000000" pitchFamily="2" charset="0"/>
                        </a:rPr>
                        <a:t>tiniest</a:t>
                      </a:r>
                    </a:p>
                  </a:txBody>
                  <a:tcPr marL="196010" marR="196010" marT="66938" marB="66938" anchor="ctr">
                    <a:lnL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642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214342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0D7A35-F78B-45E1-B26C-3A77AEC12E14}"/>
              </a:ext>
            </a:extLst>
          </p:cNvPr>
          <p:cNvCxnSpPr>
            <a:cxnSpLocks/>
          </p:cNvCxnSpPr>
          <p:nvPr/>
        </p:nvCxnSpPr>
        <p:spPr>
          <a:xfrm>
            <a:off x="5429250" y="1857375"/>
            <a:ext cx="1323975" cy="31347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157FD0-0F1F-4907-AA90-F396033C834E}"/>
              </a:ext>
            </a:extLst>
          </p:cNvPr>
          <p:cNvCxnSpPr>
            <a:cxnSpLocks/>
          </p:cNvCxnSpPr>
          <p:nvPr/>
        </p:nvCxnSpPr>
        <p:spPr>
          <a:xfrm flipV="1">
            <a:off x="5429250" y="1857375"/>
            <a:ext cx="1323975" cy="14954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883979-6394-4B56-89E7-19D712FCC27C}"/>
              </a:ext>
            </a:extLst>
          </p:cNvPr>
          <p:cNvCxnSpPr>
            <a:cxnSpLocks/>
          </p:cNvCxnSpPr>
          <p:nvPr/>
        </p:nvCxnSpPr>
        <p:spPr>
          <a:xfrm flipV="1">
            <a:off x="5429250" y="3352800"/>
            <a:ext cx="1323975" cy="1639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B25B6FB-845A-461C-A093-5EE5A5C16E37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33275-395D-438D-86D5-980849B436D9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Join each root word to its superlative.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6623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9820DF-7E54-4BF9-B55B-6114008A7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6821719-749A-4EE0-8588-708E7FE88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05391"/>
              </p:ext>
            </p:extLst>
          </p:nvPr>
        </p:nvGraphicFramePr>
        <p:xfrm>
          <a:off x="3177200" y="3672940"/>
          <a:ext cx="58376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877552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2029643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89927574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8634172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127092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en-GB" sz="4200" b="0" dirty="0" err="1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slimest</a:t>
                      </a:r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200" b="0" dirty="0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slimmest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006469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33860B-4D26-4AAE-BBDF-DC3441BED2B1}"/>
              </a:ext>
            </a:extLst>
          </p:cNvPr>
          <p:cNvSpPr/>
          <p:nvPr/>
        </p:nvSpPr>
        <p:spPr>
          <a:xfrm>
            <a:off x="4848225" y="1490711"/>
            <a:ext cx="2495550" cy="892898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slim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307F9-963B-43ED-8608-65354D838826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287D4-28D3-4A86-895C-6D646ADDAB7B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Tick the correct spelling of the superlative to match the adjective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704564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03FB36-5A98-4023-A9FD-F18CD952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BAE440-B253-442C-B0DA-97C3B012FAE8}"/>
              </a:ext>
            </a:extLst>
          </p:cNvPr>
          <p:cNvSpPr/>
          <p:nvPr/>
        </p:nvSpPr>
        <p:spPr>
          <a:xfrm>
            <a:off x="4848225" y="1490711"/>
            <a:ext cx="2495550" cy="892898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slim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CDD625F-76DB-4D9D-800D-18089E15E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17987"/>
              </p:ext>
            </p:extLst>
          </p:nvPr>
        </p:nvGraphicFramePr>
        <p:xfrm>
          <a:off x="3177200" y="3672940"/>
          <a:ext cx="58376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877552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2029643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89927574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8634172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3127092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en-GB" sz="4200" b="0" dirty="0" err="1">
                          <a:solidFill>
                            <a:schemeClr val="tx1"/>
                          </a:solidFill>
                          <a:latin typeface="Eyfsnew" panose="02000503000000000000" pitchFamily="2" charset="0"/>
                        </a:rPr>
                        <a:t>slimest</a:t>
                      </a:r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200" b="0" dirty="0">
                        <a:solidFill>
                          <a:schemeClr val="tx1"/>
                        </a:solidFill>
                        <a:latin typeface="Eyfsnew" panose="02000503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slimmest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b="0" dirty="0">
                          <a:solidFill>
                            <a:srgbClr val="F7675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4400" b="0" dirty="0">
                        <a:solidFill>
                          <a:srgbClr val="F76756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0064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0B0478-8315-4613-9F22-D925FAC2A2E8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34746-0139-4DB2-B5BF-3B9166D674CA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Tick the correct spelling of the superlative to match the adjective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85021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2DD47-D705-436C-BE75-44894094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DDA97-F267-4125-BA69-7EC72C9C3833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94C54-A15C-478B-BB3F-C895F2279C62}"/>
              </a:ext>
            </a:extLst>
          </p:cNvPr>
          <p:cNvSpPr txBox="1"/>
          <p:nvPr/>
        </p:nvSpPr>
        <p:spPr>
          <a:xfrm>
            <a:off x="261938" y="289357"/>
            <a:ext cx="11712575" cy="327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 or false? The superlative adjective is used correctly in the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My brother is the most bravest person I know.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357575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B038DE-87F6-4849-9639-A58D0183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A2BD93-2E96-43C1-9A50-320E6052F55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3E223-8A95-40AC-9CCE-54B5FF4F3F51}"/>
              </a:ext>
            </a:extLst>
          </p:cNvPr>
          <p:cNvSpPr txBox="1"/>
          <p:nvPr/>
        </p:nvSpPr>
        <p:spPr>
          <a:xfrm>
            <a:off x="261938" y="289357"/>
            <a:ext cx="11712575" cy="504138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 or false? The superlative adjective is used correctly in the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My brother is the </a:t>
            </a: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most</a:t>
            </a: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 bravest person I know.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False. The word ‘most’ is not needed in this sentence.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78896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DD0D1-E580-4EB4-B965-BB313C39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D053D4C-9E61-4682-AB2A-515BA1F23013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Add the ‘er’ suffix to the words below to turn them into comparative adjectives.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50B6ADA-0EEB-4C1A-A4F9-60A0C1438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76199"/>
              </p:ext>
            </p:extLst>
          </p:nvPr>
        </p:nvGraphicFramePr>
        <p:xfrm>
          <a:off x="3036000" y="1182255"/>
          <a:ext cx="6120000" cy="435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217535443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255908707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Root word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Comparative adjective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09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big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21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itchy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7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4200" dirty="0">
                        <a:latin typeface="Eyfsnew" panose="020005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123255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D275EC-79EE-4EEC-B22B-715E95DB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2D79F3-9BD7-4367-905D-A657C7388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90170"/>
              </p:ext>
            </p:extLst>
          </p:nvPr>
        </p:nvGraphicFramePr>
        <p:xfrm>
          <a:off x="3036000" y="1525380"/>
          <a:ext cx="6120000" cy="372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472866758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843277926"/>
                    </a:ext>
                  </a:extLst>
                </a:gridCol>
              </a:tblGrid>
              <a:tr h="579784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Root word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Superlative Adjective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61968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latin typeface="Eyfsnew" panose="02000503000000000000" pitchFamily="2" charset="0"/>
                        </a:rPr>
                        <a:t>nice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6045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latin typeface="Eyfsnew" panose="02000503000000000000" pitchFamily="2" charset="0"/>
                        </a:rPr>
                        <a:t>early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961990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latin typeface="Eyfsnew" panose="02000503000000000000" pitchFamily="2" charset="0"/>
                        </a:rPr>
                        <a:t>fit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70564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latin typeface="Eyfsnew" panose="02000503000000000000" pitchFamily="2" charset="0"/>
                        </a:rPr>
                        <a:t>strong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2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4798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C28E1B-7467-4D19-AB3F-69C8812FC6B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0C5B6-68D0-44DD-8F1A-CC85DDD190C9}"/>
              </a:ext>
            </a:extLst>
          </p:cNvPr>
          <p:cNvSpPr txBox="1"/>
          <p:nvPr/>
        </p:nvSpPr>
        <p:spPr>
          <a:xfrm>
            <a:off x="261938" y="289357"/>
            <a:ext cx="11712575" cy="21287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table by correctly adding the ‘est’ suffix to the root words.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147369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C9CB48-768D-40F3-891F-588DAC8B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099050-FC33-4522-A340-0E09A5161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44261"/>
              </p:ext>
            </p:extLst>
          </p:nvPr>
        </p:nvGraphicFramePr>
        <p:xfrm>
          <a:off x="3036000" y="1525380"/>
          <a:ext cx="6120000" cy="372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472866758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843277926"/>
                    </a:ext>
                  </a:extLst>
                </a:gridCol>
              </a:tblGrid>
              <a:tr h="579784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Root word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Superlative Adjective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61968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latin typeface="Eyfsnew" panose="02000503000000000000" pitchFamily="2" charset="0"/>
                        </a:rPr>
                        <a:t>nice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nicest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6045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latin typeface="Eyfsnew" panose="02000503000000000000" pitchFamily="2" charset="0"/>
                        </a:rPr>
                        <a:t>early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earliest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961990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latin typeface="Eyfsnew" panose="02000503000000000000" pitchFamily="2" charset="0"/>
                        </a:rPr>
                        <a:t>fit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fittest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70564"/>
                  </a:ext>
                </a:extLst>
              </a:tr>
              <a:tr h="579784"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latin typeface="Eyfsnew" panose="02000503000000000000" pitchFamily="2" charset="0"/>
                        </a:rPr>
                        <a:t>strong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b="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strongest</a:t>
                      </a:r>
                    </a:p>
                  </a:txBody>
                  <a:tcPr marL="178191" marR="178191" marT="73632" marB="736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4798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F5D150C-6FF6-4C74-B72E-BBB92DC00D0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C5A5F-A028-4E60-A70A-68D87F665DDF}"/>
              </a:ext>
            </a:extLst>
          </p:cNvPr>
          <p:cNvSpPr txBox="1"/>
          <p:nvPr/>
        </p:nvSpPr>
        <p:spPr>
          <a:xfrm>
            <a:off x="261938" y="289357"/>
            <a:ext cx="11712575" cy="21287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table by correctly adding the ‘est’ suffix to the root words.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81305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49D5C2-2B9F-4AE6-B0A4-B69862CA5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14265A-648D-4B9B-97A9-0F371BD67BB1}"/>
              </a:ext>
            </a:extLst>
          </p:cNvPr>
          <p:cNvSpPr/>
          <p:nvPr/>
        </p:nvSpPr>
        <p:spPr>
          <a:xfrm>
            <a:off x="8256778" y="1440448"/>
            <a:ext cx="2495550" cy="1988552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 anchorCtr="0"/>
          <a:lstStyle/>
          <a:p>
            <a:pPr algn="ctr">
              <a:lnSpc>
                <a:spcPct val="150000"/>
              </a:lnSpc>
            </a:pPr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longest</a:t>
            </a:r>
          </a:p>
          <a:p>
            <a:pPr algn="ctr">
              <a:lnSpc>
                <a:spcPct val="150000"/>
              </a:lnSpc>
            </a:pPr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warmest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1A38C-88EB-4317-893F-188088CC38B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46D38-F0F0-48A4-AB6F-AC658B834AA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superlative adjectives to create a sentence about the images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629783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FD7E52-9069-4068-A06A-F7981A83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B2D450-A84D-4B24-8609-2D0396BDDBD4}"/>
              </a:ext>
            </a:extLst>
          </p:cNvPr>
          <p:cNvSpPr/>
          <p:nvPr/>
        </p:nvSpPr>
        <p:spPr>
          <a:xfrm>
            <a:off x="8256778" y="1440448"/>
            <a:ext cx="2495550" cy="1988552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 anchorCtr="0"/>
          <a:lstStyle/>
          <a:p>
            <a:pPr algn="ctr">
              <a:lnSpc>
                <a:spcPct val="150000"/>
              </a:lnSpc>
            </a:pPr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longest</a:t>
            </a:r>
          </a:p>
          <a:p>
            <a:pPr algn="ctr">
              <a:lnSpc>
                <a:spcPct val="150000"/>
              </a:lnSpc>
            </a:pPr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warmest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56795-C072-4DFA-8E9F-EE096DA8FD8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0BFD8-368C-4133-B707-94263090E0B2}"/>
              </a:ext>
            </a:extLst>
          </p:cNvPr>
          <p:cNvSpPr txBox="1"/>
          <p:nvPr/>
        </p:nvSpPr>
        <p:spPr>
          <a:xfrm>
            <a:off x="261938" y="289357"/>
            <a:ext cx="11712575" cy="60180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superlative adjectives to create a sentence about the images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ious answers, 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It was a very cold day so I put on my warmest jumper and my longest scarf.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234377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DBFC18-6B55-4D62-9505-AC3C906E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195A4-A74A-4EC1-B897-930671C25C8F}"/>
              </a:ext>
            </a:extLst>
          </p:cNvPr>
          <p:cNvCxnSpPr>
            <a:cxnSpLocks/>
          </p:cNvCxnSpPr>
          <p:nvPr/>
        </p:nvCxnSpPr>
        <p:spPr>
          <a:xfrm>
            <a:off x="1147903" y="5016848"/>
            <a:ext cx="18189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0E7B11-5C61-4821-9210-9119DFC53B1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8A127-4E5D-458B-BC52-38FAE2E1EEF4}"/>
              </a:ext>
            </a:extLst>
          </p:cNvPr>
          <p:cNvSpPr txBox="1"/>
          <p:nvPr/>
        </p:nvSpPr>
        <p:spPr>
          <a:xfrm>
            <a:off x="261938" y="289356"/>
            <a:ext cx="11712575" cy="49510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 using a superlative adjective.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The               runner won the race.</a:t>
            </a:r>
            <a:endParaRPr kumimoji="0" lang="en-GB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780731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BB2408-F9F2-4FCB-A1E7-E17DA1CD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ABAEE-B97A-44BC-8B8B-6237DA06CD8D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3BC8D-5175-4A2B-83DC-4789186B4ED8}"/>
              </a:ext>
            </a:extLst>
          </p:cNvPr>
          <p:cNvSpPr txBox="1"/>
          <p:nvPr/>
        </p:nvSpPr>
        <p:spPr>
          <a:xfrm>
            <a:off x="261938" y="289356"/>
            <a:ext cx="11712575" cy="49546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sentence using a superlative adjective.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fsnew" panose="02000503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Various answers, 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The </a:t>
            </a: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fastest</a:t>
            </a:r>
            <a:r>
              <a:rPr kumimoji="0" lang="en-GB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fsnew" panose="02000503000000000000" pitchFamily="2" charset="0"/>
                <a:ea typeface="+mn-ea"/>
                <a:cs typeface="+mn-cs"/>
              </a:rPr>
              <a:t> runner won the race.</a:t>
            </a:r>
            <a:endParaRPr kumimoji="0" lang="en-GB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32007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B2E7C7-79F2-46FF-B70D-50AD1423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1737E-6B79-4052-A971-8D41C9369018}"/>
              </a:ext>
            </a:extLst>
          </p:cNvPr>
          <p:cNvSpPr txBox="1"/>
          <p:nvPr/>
        </p:nvSpPr>
        <p:spPr>
          <a:xfrm>
            <a:off x="6116116" y="1051790"/>
            <a:ext cx="1884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sharpest</a:t>
            </a:r>
          </a:p>
          <a:p>
            <a:r>
              <a:rPr lang="en-GB" sz="4200" dirty="0">
                <a:latin typeface="Eyfsnew" panose="02000503000000000000" pitchFamily="2" charset="0"/>
              </a:rPr>
              <a:t>hottest</a:t>
            </a:r>
          </a:p>
          <a:p>
            <a:r>
              <a:rPr lang="en-GB" sz="4200" dirty="0" err="1">
                <a:latin typeface="Eyfsnew" panose="02000503000000000000" pitchFamily="2" charset="0"/>
              </a:rPr>
              <a:t>cuteest</a:t>
            </a:r>
            <a:endParaRPr lang="en-GB" sz="4200" dirty="0"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silliest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392EB-AC25-45CE-937B-336DAA2F6642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D82DC-363C-4615-862B-63E6643BA31B}"/>
              </a:ext>
            </a:extLst>
          </p:cNvPr>
          <p:cNvSpPr txBox="1"/>
          <p:nvPr/>
        </p:nvSpPr>
        <p:spPr>
          <a:xfrm>
            <a:off x="261938" y="289357"/>
            <a:ext cx="11712575" cy="77015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Mark Maisie’s spelling test.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any mistakes she has made.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22333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F9F988-45A3-4B3F-AC23-04AC9619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12DCCA-E669-4253-99F5-355C61E72A00}"/>
              </a:ext>
            </a:extLst>
          </p:cNvPr>
          <p:cNvSpPr txBox="1"/>
          <p:nvPr/>
        </p:nvSpPr>
        <p:spPr>
          <a:xfrm>
            <a:off x="6116116" y="1051790"/>
            <a:ext cx="1884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sharpest</a:t>
            </a:r>
          </a:p>
          <a:p>
            <a:r>
              <a:rPr lang="en-GB" sz="4200" dirty="0">
                <a:latin typeface="Eyfsnew" panose="02000503000000000000" pitchFamily="2" charset="0"/>
              </a:rPr>
              <a:t>hottest</a:t>
            </a:r>
          </a:p>
          <a:p>
            <a:r>
              <a:rPr lang="en-GB" sz="4200" dirty="0" err="1">
                <a:latin typeface="Eyfsnew" panose="02000503000000000000" pitchFamily="2" charset="0"/>
              </a:rPr>
              <a:t>cuteest</a:t>
            </a:r>
            <a:endParaRPr lang="en-GB" sz="4200" dirty="0"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silliest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CC63F4-EF29-4938-982C-7FCBEF1BE950}"/>
              </a:ext>
            </a:extLst>
          </p:cNvPr>
          <p:cNvSpPr txBox="1"/>
          <p:nvPr/>
        </p:nvSpPr>
        <p:spPr>
          <a:xfrm>
            <a:off x="7832508" y="1155553"/>
            <a:ext cx="75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76756"/>
                </a:solidFill>
                <a:sym typeface="Wingdings" panose="05000000000000000000" pitchFamily="2" charset="2"/>
              </a:rPr>
              <a:t></a:t>
            </a:r>
            <a:endParaRPr lang="en-GB" sz="4200" dirty="0">
              <a:latin typeface="Eyfsnew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834D6-C26B-4541-8514-3ABB58FDABF5}"/>
              </a:ext>
            </a:extLst>
          </p:cNvPr>
          <p:cNvSpPr txBox="1"/>
          <p:nvPr/>
        </p:nvSpPr>
        <p:spPr>
          <a:xfrm>
            <a:off x="7638481" y="2287183"/>
            <a:ext cx="759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6D4D4-C041-41C5-9A8F-0106CF6CE518}"/>
              </a:ext>
            </a:extLst>
          </p:cNvPr>
          <p:cNvSpPr txBox="1"/>
          <p:nvPr/>
        </p:nvSpPr>
        <p:spPr>
          <a:xfrm>
            <a:off x="7579894" y="1792060"/>
            <a:ext cx="75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76756"/>
                </a:solidFill>
                <a:sym typeface="Wingdings" panose="05000000000000000000" pitchFamily="2" charset="2"/>
              </a:rPr>
              <a:t></a:t>
            </a:r>
            <a:endParaRPr lang="en-GB" sz="4200" dirty="0">
              <a:latin typeface="Eyfsnew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00067-6FA2-4B7E-B091-FCC6DFA3B814}"/>
              </a:ext>
            </a:extLst>
          </p:cNvPr>
          <p:cNvSpPr txBox="1"/>
          <p:nvPr/>
        </p:nvSpPr>
        <p:spPr>
          <a:xfrm>
            <a:off x="7513648" y="3078545"/>
            <a:ext cx="75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76756"/>
                </a:solidFill>
                <a:sym typeface="Wingdings" panose="05000000000000000000" pitchFamily="2" charset="2"/>
              </a:rPr>
              <a:t></a:t>
            </a:r>
            <a:endParaRPr lang="en-GB" sz="4200" dirty="0">
              <a:latin typeface="Eyfsnew" panose="020005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05B8B-1699-491C-997F-7E1FB88BA742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BF466-BEC8-4F51-8C00-5D9FF737D4D8}"/>
              </a:ext>
            </a:extLst>
          </p:cNvPr>
          <p:cNvSpPr txBox="1"/>
          <p:nvPr/>
        </p:nvSpPr>
        <p:spPr>
          <a:xfrm>
            <a:off x="261938" y="289357"/>
            <a:ext cx="11712575" cy="810683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Mark Maisie’s spelling test.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any mistakes she has made.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Maisie has written ‘cuteest’ incorrectly because...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100310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237AE-932D-4515-9E89-23F8E15E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4B96B3D-F89D-4823-BE1A-37DCC1C81E25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50899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 Maisie’s spelling test.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Explain any mistakes she has made.</a:t>
            </a:r>
          </a:p>
          <a:p>
            <a:r>
              <a:rPr lang="en-GB" sz="2000" dirty="0">
                <a:solidFill>
                  <a:srgbClr val="F76756"/>
                </a:solidFill>
              </a:rPr>
              <a:t>Maisie has written ‘</a:t>
            </a:r>
            <a:r>
              <a:rPr lang="en-GB" sz="2000" dirty="0" err="1">
                <a:solidFill>
                  <a:srgbClr val="F76756"/>
                </a:solidFill>
              </a:rPr>
              <a:t>cuteest</a:t>
            </a:r>
            <a:r>
              <a:rPr lang="en-GB" sz="2000" dirty="0">
                <a:solidFill>
                  <a:srgbClr val="F76756"/>
                </a:solidFill>
              </a:rPr>
              <a:t>’ incorrectly because she should have removed the ‘e’ before adding the suffix ‘</a:t>
            </a:r>
            <a:r>
              <a:rPr lang="en-GB" sz="2000" dirty="0" err="1">
                <a:solidFill>
                  <a:srgbClr val="F76756"/>
                </a:solidFill>
              </a:rPr>
              <a:t>est</a:t>
            </a:r>
            <a:r>
              <a:rPr lang="en-GB" sz="2000" dirty="0">
                <a:solidFill>
                  <a:srgbClr val="F76756"/>
                </a:solidFill>
              </a:rPr>
              <a:t>’. The correct spelling is:</a:t>
            </a:r>
          </a:p>
          <a:p>
            <a:r>
              <a:rPr lang="en-GB" sz="4200" b="0" dirty="0">
                <a:solidFill>
                  <a:srgbClr val="F76756"/>
                </a:solidFill>
                <a:latin typeface="Eyfsnew" panose="02000503000000000000" pitchFamily="2" charset="0"/>
              </a:rPr>
              <a:t>cutest</a:t>
            </a:r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3A7C1-FEE2-40EB-B4DC-2283457E319B}"/>
              </a:ext>
            </a:extLst>
          </p:cNvPr>
          <p:cNvSpPr txBox="1"/>
          <p:nvPr/>
        </p:nvSpPr>
        <p:spPr>
          <a:xfrm>
            <a:off x="6116116" y="1051790"/>
            <a:ext cx="1884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sharpest</a:t>
            </a:r>
          </a:p>
          <a:p>
            <a:r>
              <a:rPr lang="en-GB" sz="4200" dirty="0">
                <a:latin typeface="Eyfsnew" panose="02000503000000000000" pitchFamily="2" charset="0"/>
              </a:rPr>
              <a:t>hottest</a:t>
            </a:r>
          </a:p>
          <a:p>
            <a:r>
              <a:rPr lang="en-GB" sz="4200" dirty="0" err="1">
                <a:latin typeface="Eyfsnew" panose="02000503000000000000" pitchFamily="2" charset="0"/>
              </a:rPr>
              <a:t>cuteest</a:t>
            </a:r>
            <a:endParaRPr lang="en-GB" sz="4200" dirty="0"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silliest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75356-E88A-4149-859B-3948007E9B2A}"/>
              </a:ext>
            </a:extLst>
          </p:cNvPr>
          <p:cNvSpPr txBox="1"/>
          <p:nvPr/>
        </p:nvSpPr>
        <p:spPr>
          <a:xfrm>
            <a:off x="7832508" y="1155553"/>
            <a:ext cx="75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76756"/>
                </a:solidFill>
                <a:sym typeface="Wingdings" panose="05000000000000000000" pitchFamily="2" charset="2"/>
              </a:rPr>
              <a:t></a:t>
            </a:r>
            <a:endParaRPr lang="en-GB" sz="4200" dirty="0">
              <a:latin typeface="Eyfsnew" panose="020005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B868D3-1155-4678-9EBA-2BC51C57FA70}"/>
              </a:ext>
            </a:extLst>
          </p:cNvPr>
          <p:cNvSpPr txBox="1"/>
          <p:nvPr/>
        </p:nvSpPr>
        <p:spPr>
          <a:xfrm>
            <a:off x="7638481" y="2287183"/>
            <a:ext cx="759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89948-5C69-47D3-8B03-635970603B3F}"/>
              </a:ext>
            </a:extLst>
          </p:cNvPr>
          <p:cNvSpPr txBox="1"/>
          <p:nvPr/>
        </p:nvSpPr>
        <p:spPr>
          <a:xfrm>
            <a:off x="7579894" y="1792060"/>
            <a:ext cx="75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76756"/>
                </a:solidFill>
                <a:sym typeface="Wingdings" panose="05000000000000000000" pitchFamily="2" charset="2"/>
              </a:rPr>
              <a:t></a:t>
            </a:r>
            <a:endParaRPr lang="en-GB" sz="4200" dirty="0">
              <a:latin typeface="Eyfsnew" panose="02000503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B6255-3AC7-41CC-AC60-37A8FD3B69FC}"/>
              </a:ext>
            </a:extLst>
          </p:cNvPr>
          <p:cNvSpPr txBox="1"/>
          <p:nvPr/>
        </p:nvSpPr>
        <p:spPr>
          <a:xfrm>
            <a:off x="7513648" y="3078545"/>
            <a:ext cx="75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76756"/>
                </a:solidFill>
                <a:sym typeface="Wingdings" panose="05000000000000000000" pitchFamily="2" charset="2"/>
              </a:rPr>
              <a:t></a:t>
            </a:r>
            <a:endParaRPr lang="en-GB" sz="4200" dirty="0">
              <a:latin typeface="Eyfsnew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A74BA-3686-49DC-9A57-48B425651AA7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46253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2545C-B78E-4A26-9C23-D845A866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4430AFC-7096-440A-9ED4-D528549C7678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Add the ‘er’ suffix to the words below to turn them into comparative adjectives.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125B3594-880A-4033-979A-CACE3EB92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116824"/>
              </p:ext>
            </p:extLst>
          </p:nvPr>
        </p:nvGraphicFramePr>
        <p:xfrm>
          <a:off x="3036000" y="1182255"/>
          <a:ext cx="6120000" cy="435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2217535443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255908707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Root word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+mn-lt"/>
                        </a:rPr>
                        <a:t>Comparative adjective</a:t>
                      </a:r>
                    </a:p>
                  </a:txBody>
                  <a:tcPr anchor="ctr">
                    <a:solidFill>
                      <a:srgbClr val="FA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2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faster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09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big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bigger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21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itchy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itchier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7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nicer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latin typeface="Eyfsnew" panose="02000503000000000000" pitchFamily="2" charset="0"/>
                        </a:rPr>
                        <a:t>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softer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39983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9FCCFF-60B7-45DB-BBE9-44BCDE657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77138-9F39-4924-97FC-36D6C6AA56EE}"/>
              </a:ext>
            </a:extLst>
          </p:cNvPr>
          <p:cNvSpPr txBox="1"/>
          <p:nvPr/>
        </p:nvSpPr>
        <p:spPr>
          <a:xfrm>
            <a:off x="1614467" y="2686017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Now that we are ready to move on, we can learn about adding the suffix ‘est’ to form superlative adjectives.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87106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DD5EC-053F-4F09-9FF3-47DC2368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FBC448-1B9F-4801-BE24-8B97B1E03A2C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 two items are compared, we often use comparative adjectives. Comparative adjectives are formed by adding the suffix ‘</a:t>
            </a:r>
            <a:r>
              <a:rPr lang="en-GB" dirty="0">
                <a:solidFill>
                  <a:srgbClr val="D687C2"/>
                </a:solidFill>
              </a:rPr>
              <a:t>er</a:t>
            </a:r>
            <a:r>
              <a:rPr lang="en-GB" dirty="0"/>
              <a:t>’ to an adjective.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85D347AF-96BC-4329-B2C8-A1EA3866CFAB}"/>
              </a:ext>
            </a:extLst>
          </p:cNvPr>
          <p:cNvSpPr txBox="1">
            <a:spLocks/>
          </p:cNvSpPr>
          <p:nvPr/>
        </p:nvSpPr>
        <p:spPr>
          <a:xfrm>
            <a:off x="261938" y="5229845"/>
            <a:ext cx="11625262" cy="6631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200" dirty="0">
                <a:latin typeface="Eyfsnew" panose="02000503000000000000" pitchFamily="2" charset="0"/>
              </a:rPr>
              <a:t>The giraffe is </a:t>
            </a:r>
            <a:r>
              <a:rPr lang="en-GB" sz="4200" u="sng" dirty="0">
                <a:latin typeface="Eyfsnew" panose="02000503000000000000" pitchFamily="2" charset="0"/>
              </a:rPr>
              <a:t>taller</a:t>
            </a:r>
            <a:r>
              <a:rPr lang="en-GB" sz="4200" dirty="0">
                <a:latin typeface="Eyfsnew" panose="02000503000000000000" pitchFamily="2" charset="0"/>
              </a:rPr>
              <a:t> than the elephant.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721E4AE5-38E5-4545-BD1C-CE591A5065FA}"/>
              </a:ext>
            </a:extLst>
          </p:cNvPr>
          <p:cNvSpPr txBox="1">
            <a:spLocks/>
          </p:cNvSpPr>
          <p:nvPr/>
        </p:nvSpPr>
        <p:spPr>
          <a:xfrm>
            <a:off x="5483944" y="4231762"/>
            <a:ext cx="3981606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latin typeface="Eyfsnew" panose="02000503000000000000" pitchFamily="2" charset="0"/>
              </a:rPr>
              <a:t>tall</a:t>
            </a:r>
            <a:r>
              <a:rPr lang="en-GB" sz="4200" dirty="0">
                <a:solidFill>
                  <a:srgbClr val="D687D2"/>
                </a:solidFill>
                <a:latin typeface="Eyfsnew" panose="02000503000000000000" pitchFamily="2" charset="0"/>
              </a:rPr>
              <a:t> </a:t>
            </a:r>
            <a:r>
              <a:rPr lang="en-GB" sz="4200" dirty="0"/>
              <a:t>+ 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er</a:t>
            </a:r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 </a:t>
            </a:r>
            <a:r>
              <a:rPr lang="en-GB" sz="4200" dirty="0"/>
              <a:t>=</a:t>
            </a:r>
            <a:r>
              <a:rPr lang="en-GB" sz="4200" dirty="0">
                <a:latin typeface="Eyfsnew" panose="02000503000000000000" pitchFamily="2" charset="0"/>
              </a:rPr>
              <a:t> tall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109288339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94F56-13E9-473F-8A15-BB4E69A6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0C9381-D0C6-4617-8C58-EB86B2EA969B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 two or more items are compared, we can also use superlative adjectives. Superlative adjectives are formed by adding the suffix ‘</a:t>
            </a:r>
            <a:r>
              <a:rPr lang="en-GB" dirty="0" err="1">
                <a:solidFill>
                  <a:srgbClr val="D687C2"/>
                </a:solidFill>
              </a:rPr>
              <a:t>est</a:t>
            </a:r>
            <a:r>
              <a:rPr lang="en-GB" dirty="0"/>
              <a:t>’ to an adjective.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9599CD5E-DB91-449B-9CA4-BBC845112301}"/>
              </a:ext>
            </a:extLst>
          </p:cNvPr>
          <p:cNvSpPr txBox="1">
            <a:spLocks/>
          </p:cNvSpPr>
          <p:nvPr/>
        </p:nvSpPr>
        <p:spPr>
          <a:xfrm>
            <a:off x="261938" y="5229845"/>
            <a:ext cx="11625262" cy="1492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200" dirty="0">
                <a:latin typeface="Eyfsnew" panose="02000503000000000000" pitchFamily="2" charset="0"/>
              </a:rPr>
              <a:t>The zebra is the </a:t>
            </a:r>
            <a:r>
              <a:rPr lang="en-GB" sz="4200" u="sng" dirty="0">
                <a:latin typeface="Eyfsnew" panose="02000503000000000000" pitchFamily="2" charset="0"/>
              </a:rPr>
              <a:t>shortest</a:t>
            </a:r>
            <a:r>
              <a:rPr lang="en-GB" sz="4200" dirty="0">
                <a:latin typeface="Eyfsnew" panose="02000503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GB" sz="4200" dirty="0">
                <a:latin typeface="Eyfsnew" panose="02000503000000000000" pitchFamily="2" charset="0"/>
              </a:rPr>
              <a:t>The giraffe is the </a:t>
            </a:r>
            <a:r>
              <a:rPr lang="en-GB" sz="4200" u="sng" dirty="0">
                <a:latin typeface="Eyfsnew" panose="02000503000000000000" pitchFamily="2" charset="0"/>
              </a:rPr>
              <a:t>tallest</a:t>
            </a:r>
            <a:r>
              <a:rPr lang="en-GB" sz="4200" dirty="0">
                <a:latin typeface="Eyfsnew" panose="02000503000000000000" pitchFamily="2" charset="0"/>
              </a:rPr>
              <a:t>.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59A532E3-2F41-4174-BD21-6B4C0627CF14}"/>
              </a:ext>
            </a:extLst>
          </p:cNvPr>
          <p:cNvSpPr txBox="1">
            <a:spLocks/>
          </p:cNvSpPr>
          <p:nvPr/>
        </p:nvSpPr>
        <p:spPr>
          <a:xfrm>
            <a:off x="1041683" y="4231762"/>
            <a:ext cx="4655733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latin typeface="Eyfsnew" panose="02000503000000000000" pitchFamily="2" charset="0"/>
              </a:rPr>
              <a:t>short</a:t>
            </a:r>
            <a:r>
              <a:rPr lang="en-GB" sz="4200" dirty="0">
                <a:solidFill>
                  <a:srgbClr val="D687D2"/>
                </a:solidFill>
                <a:latin typeface="Eyfsnew" panose="02000503000000000000" pitchFamily="2" charset="0"/>
              </a:rPr>
              <a:t> </a:t>
            </a:r>
            <a:r>
              <a:rPr lang="en-GB" sz="4200" dirty="0"/>
              <a:t>+ </a:t>
            </a:r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 </a:t>
            </a:r>
            <a:r>
              <a:rPr lang="en-GB" sz="4200" dirty="0"/>
              <a:t>= </a:t>
            </a:r>
            <a:r>
              <a:rPr lang="en-GB" sz="4200" dirty="0">
                <a:latin typeface="Eyfsnew" panose="02000503000000000000" pitchFamily="2" charset="0"/>
              </a:rPr>
              <a:t>short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BB30D11-9245-4F89-A8A2-F81DD6C7E84D}"/>
              </a:ext>
            </a:extLst>
          </p:cNvPr>
          <p:cNvSpPr txBox="1">
            <a:spLocks/>
          </p:cNvSpPr>
          <p:nvPr/>
        </p:nvSpPr>
        <p:spPr>
          <a:xfrm>
            <a:off x="7212258" y="4231762"/>
            <a:ext cx="4269748" cy="663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latin typeface="Eyfsnew" panose="02000503000000000000" pitchFamily="2" charset="0"/>
              </a:rPr>
              <a:t>tall</a:t>
            </a:r>
            <a:r>
              <a:rPr lang="en-GB" sz="4200" dirty="0">
                <a:solidFill>
                  <a:srgbClr val="D687D2"/>
                </a:solidFill>
                <a:latin typeface="Eyfsnew" panose="02000503000000000000" pitchFamily="2" charset="0"/>
              </a:rPr>
              <a:t> </a:t>
            </a:r>
            <a:r>
              <a:rPr lang="en-GB" sz="4200" dirty="0"/>
              <a:t>+ </a:t>
            </a:r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6FC36C"/>
                </a:solidFill>
                <a:latin typeface="Eyfsnew" panose="02000503000000000000" pitchFamily="2" charset="0"/>
              </a:rPr>
              <a:t> </a:t>
            </a:r>
            <a:r>
              <a:rPr lang="en-GB" sz="4200" dirty="0"/>
              <a:t>=</a:t>
            </a:r>
            <a:r>
              <a:rPr lang="en-GB" sz="4200" dirty="0">
                <a:latin typeface="Eyfsnew" panose="02000503000000000000" pitchFamily="2" charset="0"/>
              </a:rPr>
              <a:t> tall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</a:p>
        </p:txBody>
      </p:sp>
    </p:spTree>
    <p:extLst>
      <p:ext uri="{BB962C8B-B14F-4D97-AF65-F5344CB8AC3E}">
        <p14:creationId xmlns:p14="http://schemas.microsoft.com/office/powerpoint/2010/main" val="306534148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C7D8671-3B7C-4E77-93D6-8213755F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1EC10F-D2D1-42AA-B536-196C32A7FEE1}"/>
              </a:ext>
            </a:extLst>
          </p:cNvPr>
          <p:cNvSpPr txBox="1">
            <a:spLocks/>
          </p:cNvSpPr>
          <p:nvPr/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spelling of many adjectives remains unchanged when we add the ‘</a:t>
            </a:r>
            <a:r>
              <a:rPr lang="en-GB" dirty="0" err="1">
                <a:solidFill>
                  <a:srgbClr val="D687C2"/>
                </a:solidFill>
              </a:rPr>
              <a:t>est</a:t>
            </a:r>
            <a:r>
              <a:rPr lang="en-GB" dirty="0"/>
              <a:t>’ suffix.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018395-8313-4540-97E6-D22ED5ADEFC8}"/>
              </a:ext>
            </a:extLst>
          </p:cNvPr>
          <p:cNvSpPr/>
          <p:nvPr/>
        </p:nvSpPr>
        <p:spPr>
          <a:xfrm>
            <a:off x="261938" y="5616895"/>
            <a:ext cx="7782935" cy="7869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8F817885-EB40-4645-827C-6FFEDA51F26C}"/>
              </a:ext>
            </a:extLst>
          </p:cNvPr>
          <p:cNvSpPr txBox="1">
            <a:spLocks/>
          </p:cNvSpPr>
          <p:nvPr/>
        </p:nvSpPr>
        <p:spPr>
          <a:xfrm>
            <a:off x="1245410" y="1843879"/>
            <a:ext cx="2078861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short 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98AB3690-3267-4D56-AF48-CDAF70AA906B}"/>
              </a:ext>
            </a:extLst>
          </p:cNvPr>
          <p:cNvSpPr txBox="1">
            <a:spLocks/>
          </p:cNvSpPr>
          <p:nvPr/>
        </p:nvSpPr>
        <p:spPr>
          <a:xfrm>
            <a:off x="4392895" y="1843879"/>
            <a:ext cx="2715999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609ED83-C22F-433D-BA83-A728B956216E}"/>
              </a:ext>
            </a:extLst>
          </p:cNvPr>
          <p:cNvSpPr txBox="1">
            <a:spLocks/>
          </p:cNvSpPr>
          <p:nvPr/>
        </p:nvSpPr>
        <p:spPr>
          <a:xfrm>
            <a:off x="8172709" y="1843879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short</a:t>
            </a:r>
            <a:r>
              <a:rPr lang="en-GB" sz="4200" u="sng" dirty="0">
                <a:latin typeface="Eyfsnew" panose="02000503000000000000" pitchFamily="2" charset="0"/>
              </a:rPr>
              <a:t>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46193-1951-483E-BE40-D64B3ABB871B}"/>
              </a:ext>
            </a:extLst>
          </p:cNvPr>
          <p:cNvSpPr txBox="1"/>
          <p:nvPr/>
        </p:nvSpPr>
        <p:spPr>
          <a:xfrm>
            <a:off x="3848226" y="1689201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DD8404-DADC-4A22-B8F0-C84D9CC17976}"/>
              </a:ext>
            </a:extLst>
          </p:cNvPr>
          <p:cNvSpPr txBox="1"/>
          <p:nvPr/>
        </p:nvSpPr>
        <p:spPr>
          <a:xfrm>
            <a:off x="7437861" y="1689201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884A52C9-1636-41FA-B499-62CBEDD7F233}"/>
              </a:ext>
            </a:extLst>
          </p:cNvPr>
          <p:cNvSpPr txBox="1">
            <a:spLocks/>
          </p:cNvSpPr>
          <p:nvPr/>
        </p:nvSpPr>
        <p:spPr>
          <a:xfrm>
            <a:off x="1245410" y="2701958"/>
            <a:ext cx="2078861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wild 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EB39893E-F3D0-47AC-8B5E-D7C17376BED1}"/>
              </a:ext>
            </a:extLst>
          </p:cNvPr>
          <p:cNvSpPr txBox="1">
            <a:spLocks/>
          </p:cNvSpPr>
          <p:nvPr/>
        </p:nvSpPr>
        <p:spPr>
          <a:xfrm>
            <a:off x="4392895" y="2701958"/>
            <a:ext cx="2715999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3B6A639C-E577-4F8D-82CA-D1D9166D9DCD}"/>
              </a:ext>
            </a:extLst>
          </p:cNvPr>
          <p:cNvSpPr txBox="1">
            <a:spLocks/>
          </p:cNvSpPr>
          <p:nvPr/>
        </p:nvSpPr>
        <p:spPr>
          <a:xfrm>
            <a:off x="8172709" y="2701958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wild</a:t>
            </a:r>
            <a:r>
              <a:rPr lang="en-GB" sz="4200" u="sng" dirty="0">
                <a:latin typeface="Eyfsnew" panose="02000503000000000000" pitchFamily="2" charset="0"/>
              </a:rPr>
              <a:t>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CF2A6-6B39-41D6-B3AF-925DAE157AEB}"/>
              </a:ext>
            </a:extLst>
          </p:cNvPr>
          <p:cNvSpPr txBox="1"/>
          <p:nvPr/>
        </p:nvSpPr>
        <p:spPr>
          <a:xfrm>
            <a:off x="3848226" y="2547280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DE36F-3166-42A1-8DAF-7D7DAD2D1B31}"/>
              </a:ext>
            </a:extLst>
          </p:cNvPr>
          <p:cNvSpPr txBox="1"/>
          <p:nvPr/>
        </p:nvSpPr>
        <p:spPr>
          <a:xfrm>
            <a:off x="7437861" y="2547280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273591FB-705A-4623-8E6D-7318A6CFB3AB}"/>
              </a:ext>
            </a:extLst>
          </p:cNvPr>
          <p:cNvSpPr txBox="1">
            <a:spLocks/>
          </p:cNvSpPr>
          <p:nvPr/>
        </p:nvSpPr>
        <p:spPr>
          <a:xfrm>
            <a:off x="1245410" y="3629611"/>
            <a:ext cx="2078861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quiet 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D9AAA70F-5EFC-47BF-8081-E4AAD572E736}"/>
              </a:ext>
            </a:extLst>
          </p:cNvPr>
          <p:cNvSpPr txBox="1">
            <a:spLocks/>
          </p:cNvSpPr>
          <p:nvPr/>
        </p:nvSpPr>
        <p:spPr>
          <a:xfrm>
            <a:off x="4392895" y="3629611"/>
            <a:ext cx="2715999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B62C7C5C-35D5-4CC3-977F-D10D661BE028}"/>
              </a:ext>
            </a:extLst>
          </p:cNvPr>
          <p:cNvSpPr txBox="1">
            <a:spLocks/>
          </p:cNvSpPr>
          <p:nvPr/>
        </p:nvSpPr>
        <p:spPr>
          <a:xfrm>
            <a:off x="8172709" y="3629611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quiet</a:t>
            </a:r>
            <a:r>
              <a:rPr lang="en-GB" sz="4200" u="sng" dirty="0">
                <a:latin typeface="Eyfsnew" panose="02000503000000000000" pitchFamily="2" charset="0"/>
              </a:rPr>
              <a:t>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8E95D9-6FC5-435D-9C7C-F3EC3CD44556}"/>
              </a:ext>
            </a:extLst>
          </p:cNvPr>
          <p:cNvSpPr txBox="1"/>
          <p:nvPr/>
        </p:nvSpPr>
        <p:spPr>
          <a:xfrm>
            <a:off x="3848226" y="3474933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BC84E5-6027-4631-A249-8D594D43C247}"/>
              </a:ext>
            </a:extLst>
          </p:cNvPr>
          <p:cNvSpPr txBox="1"/>
          <p:nvPr/>
        </p:nvSpPr>
        <p:spPr>
          <a:xfrm>
            <a:off x="7437861" y="3474933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2A05D622-BF78-438E-B531-040349321BFF}"/>
              </a:ext>
            </a:extLst>
          </p:cNvPr>
          <p:cNvSpPr txBox="1">
            <a:spLocks/>
          </p:cNvSpPr>
          <p:nvPr/>
        </p:nvSpPr>
        <p:spPr>
          <a:xfrm>
            <a:off x="1245410" y="4557264"/>
            <a:ext cx="2078861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broad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A49EB08C-63E3-409B-AAEC-3B14688BC501}"/>
              </a:ext>
            </a:extLst>
          </p:cNvPr>
          <p:cNvSpPr txBox="1">
            <a:spLocks/>
          </p:cNvSpPr>
          <p:nvPr/>
        </p:nvSpPr>
        <p:spPr>
          <a:xfrm>
            <a:off x="4392895" y="4557264"/>
            <a:ext cx="2715999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 err="1">
                <a:solidFill>
                  <a:srgbClr val="D687C2"/>
                </a:solidFill>
                <a:latin typeface="Eyfsnew" panose="02000503000000000000" pitchFamily="2" charset="0"/>
              </a:rPr>
              <a:t>est</a:t>
            </a:r>
            <a:r>
              <a:rPr lang="en-GB" sz="4200" dirty="0">
                <a:solidFill>
                  <a:srgbClr val="D687C2"/>
                </a:solidFill>
                <a:latin typeface="Eyfsnew" panose="02000503000000000000" pitchFamily="2" charset="0"/>
              </a:rPr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A86F977-26D2-4E89-AB74-3F2CCB423F12}"/>
              </a:ext>
            </a:extLst>
          </p:cNvPr>
          <p:cNvSpPr txBox="1">
            <a:spLocks/>
          </p:cNvSpPr>
          <p:nvPr/>
        </p:nvSpPr>
        <p:spPr>
          <a:xfrm>
            <a:off x="8172709" y="4557264"/>
            <a:ext cx="3050525" cy="6844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200" dirty="0">
                <a:latin typeface="Eyfsnew" panose="02000503000000000000" pitchFamily="2" charset="0"/>
              </a:rPr>
              <a:t>broad</a:t>
            </a:r>
            <a:r>
              <a:rPr lang="en-GB" sz="4200" u="sng" dirty="0">
                <a:latin typeface="Eyfsnew" panose="02000503000000000000" pitchFamily="2" charset="0"/>
              </a:rPr>
              <a:t>est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F15558-DD44-4B54-98CB-E20E531A99FB}"/>
              </a:ext>
            </a:extLst>
          </p:cNvPr>
          <p:cNvSpPr txBox="1"/>
          <p:nvPr/>
        </p:nvSpPr>
        <p:spPr>
          <a:xfrm>
            <a:off x="3848226" y="4402586"/>
            <a:ext cx="4363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AFD081-3758-4C25-9EC2-9B69550C5B8F}"/>
              </a:ext>
            </a:extLst>
          </p:cNvPr>
          <p:cNvSpPr txBox="1"/>
          <p:nvPr/>
        </p:nvSpPr>
        <p:spPr>
          <a:xfrm>
            <a:off x="7437861" y="4402586"/>
            <a:ext cx="420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latin typeface="Eyfs Frenchandnumber" panose="02000503000000000000" pitchFamily="2" charset="0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AD1647-4B46-4EF9-B877-6F4BA0A77C02}"/>
              </a:ext>
            </a:extLst>
          </p:cNvPr>
          <p:cNvSpPr txBox="1"/>
          <p:nvPr/>
        </p:nvSpPr>
        <p:spPr>
          <a:xfrm>
            <a:off x="1570382" y="1331340"/>
            <a:ext cx="148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adjective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2DDCEA-2E0C-4E48-AB6B-A7A3F2636078}"/>
              </a:ext>
            </a:extLst>
          </p:cNvPr>
          <p:cNvSpPr txBox="1"/>
          <p:nvPr/>
        </p:nvSpPr>
        <p:spPr>
          <a:xfrm>
            <a:off x="5010429" y="1331340"/>
            <a:ext cx="148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suffix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A7ED2-B50C-49C9-80E0-D114E1289A01}"/>
              </a:ext>
            </a:extLst>
          </p:cNvPr>
          <p:cNvSpPr txBox="1"/>
          <p:nvPr/>
        </p:nvSpPr>
        <p:spPr>
          <a:xfrm>
            <a:off x="8080900" y="1331340"/>
            <a:ext cx="3174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superlative adjective</a:t>
            </a:r>
          </a:p>
        </p:txBody>
      </p:sp>
    </p:spTree>
    <p:extLst>
      <p:ext uri="{BB962C8B-B14F-4D97-AF65-F5344CB8AC3E}">
        <p14:creationId xmlns:p14="http://schemas.microsoft.com/office/powerpoint/2010/main" val="163690294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09122-8509-4DC8-8877-1E52BB616108}">
  <ds:schemaRefs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0f0ae0ff-29c4-4766-b250-c1a9bee8d430"/>
    <ds:schemaRef ds:uri="http://schemas.microsoft.com/office/2006/documentManagement/types"/>
    <ds:schemaRef ds:uri="86144f90-c7b6-48d0-aae5-f5e9e48cc3df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42EAFC-497A-49E6-87B7-5B59415449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1656</Words>
  <Application>Microsoft Office PowerPoint</Application>
  <PresentationFormat>Widescreen</PresentationFormat>
  <Paragraphs>492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Eyfsnew</vt:lpstr>
      <vt:lpstr>Eyfs Frenchandnumber</vt:lpstr>
      <vt:lpstr>Century Gothic</vt:lpstr>
      <vt:lpstr>Cs Eyfs Font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Nicola Dockerty</cp:lastModifiedBy>
  <cp:revision>3</cp:revision>
  <dcterms:created xsi:type="dcterms:W3CDTF">2021-10-18T12:07:58Z</dcterms:created>
  <dcterms:modified xsi:type="dcterms:W3CDTF">2022-03-22T11:12:12Z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